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9.xml" ContentType="application/vnd.openxmlformats-officedocument.presentationml.slide+xml"/>
  <Override PartName="/ppt/slides/slide48.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7.xml" ContentType="application/vnd.openxmlformats-officedocument.presentationml.slide+xml"/>
  <Override PartName="/ppt/slides/slide26.xml" ContentType="application/vnd.openxmlformats-officedocument.presentationml.slide+xml"/>
  <Override PartName="/ppt/slides/slide66.xml" ContentType="application/vnd.openxmlformats-officedocument.presentationml.slide+xml"/>
  <Override PartName="/ppt/slides/slide55.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52.xml" ContentType="application/vnd.openxmlformats-officedocument.presentationml.slide+xml"/>
  <Override PartName="/ppt/slides/slide74.xml" ContentType="application/vnd.openxmlformats-officedocument.presentationml.slide+xml"/>
  <Override PartName="/ppt/slides/slide71.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51.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38.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65.xml" ContentType="application/vnd.openxmlformats-officedocument.presentationml.slide+xml"/>
  <Override PartName="/ppt/slides/slide75.xml" ContentType="application/vnd.openxmlformats-officedocument.presentationml.slide+xml"/>
  <Override PartName="/ppt/slides/slide60.xml" ContentType="application/vnd.openxmlformats-officedocument.presentationml.slide+xml"/>
  <Override PartName="/ppt/slides/slide57.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5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61.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47.xml" ContentType="application/vnd.openxmlformats-officedocument.presentationml.slide+xml"/>
  <Override PartName="/ppt/slides/slide53.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50.xml" ContentType="application/vnd.openxmlformats-officedocument.presentationml.notesSlide+xml"/>
  <Override PartName="/ppt/notesSlides/notesSlide58.xml" ContentType="application/vnd.openxmlformats-officedocument.presentationml.notesSlide+xml"/>
  <Override PartName="/ppt/notesSlides/notesSlide54.xml" ContentType="application/vnd.openxmlformats-officedocument.presentationml.notesSlide+xml"/>
  <Override PartName="/ppt/notesSlides/notesSlide68.xml" ContentType="application/vnd.openxmlformats-officedocument.presentationml.notesSlide+xml"/>
  <Override PartName="/ppt/slideMasters/slideMaster1.xml" ContentType="application/vnd.openxmlformats-officedocument.presentationml.slideMaster+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53.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40.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9144000" cy="6858000" type="screen4x3"/>
  <p:notesSz cx="9144000" cy="6858000"/>
  <p:embeddedFontLst>
    <p:embeddedFont>
      <p:font typeface="Noto Sans Symbols" panose="020B0604020202020204" charset="0"/>
      <p:regular r:id="rId78"/>
      <p:bold r:id="rId79"/>
    </p:embeddedFont>
    <p:embeddedFont>
      <p:font typeface="Georgia" panose="02040502050405020303" pitchFamily="18" charset="0"/>
      <p:regular r:id="rId80"/>
      <p:bold r:id="rId81"/>
      <p:italic r:id="rId82"/>
      <p:boldItalic r:id="rId83"/>
    </p:embeddedFont>
    <p:embeddedFont>
      <p:font typeface="Calibri" panose="020F050202020403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jVGNrlQCNXD6Zlp+9D0DfJg68g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FAD162-9212-458F-86E7-76135E3E49CB}">
  <a:tblStyle styleId="{EDFAD162-9212-458F-86E7-76135E3E49CB}"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074" y="6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viewProps" Target="viewProps.xml"/><Relationship Id="rId95" Type="http://schemas.openxmlformats.org/officeDocument/2006/relationships/customXml" Target="../customXml/item3.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470290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4741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fcb1e980bc_0_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2fcb1e980bc_0_9: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7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cb1e980bc_0_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g2fcb1e980bc_0_1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0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fcb1e980bc_0_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2fcb1e980bc_0_24: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70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fcb1e980bc_0_3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2fcb1e980bc_0_3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915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cb1e980bc_0_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2fcb1e980bc_0_40: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538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fcb1e980bc_0_4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2fcb1e980bc_0_4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820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fcb1e980bc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2fcb1e980bc_0_54: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61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cb1e980bc_0_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fcb1e980bc_0_61: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101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fcb1e980bc_0_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2fcb1e980bc_0_71: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06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fcb1e980bc_0_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2fcb1e980bc_0_78: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42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287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fcb1e980bc_0_8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fcb1e980bc_0_8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67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fcb1e980bc_0_9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fcb1e980bc_0_92: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12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1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147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698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8027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155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802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6934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p2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232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799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758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2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70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3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2288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194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4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4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073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4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517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8573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4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1412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4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p4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8077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4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6701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4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815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068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4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1024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p5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371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p5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720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p5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878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p5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83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p5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9239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5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645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5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86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5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5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654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5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5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9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610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5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383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p6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547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p6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240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6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1" name="Google Shape;631;p6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17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7" name="Google Shape;637;p6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047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6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8" name="Google Shape;648;p6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006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p6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3543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6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1" name="Google Shape;661;p6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528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6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p6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0781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6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p6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92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1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06663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6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p6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1575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7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7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0327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4" name="Google Shape;694;p7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88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7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1" name="Google Shape;701;p7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720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7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8" name="Google Shape;708;p7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21779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7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3" name="Google Shape;713;p7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8518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p75: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6967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7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1" name="Google Shape;731;p76: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852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77: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7116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5" name="Google Shape;755;p78: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372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6056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7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0" name="Google Shape;760;p79: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7671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8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6" name="Google Shape;766;p80: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183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p81: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349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8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82: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02761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8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83: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2001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8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5" name="Google Shape;795;p8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12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4:notes"/>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26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fcb1e980bc_0_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2fcb1e980bc_0_2: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33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2"/>
        <p:cNvGrpSpPr/>
        <p:nvPr/>
      </p:nvGrpSpPr>
      <p:grpSpPr>
        <a:xfrm>
          <a:off x="0" y="0"/>
          <a:ext cx="0" cy="0"/>
          <a:chOff x="0" y="0"/>
          <a:chExt cx="0" cy="0"/>
        </a:xfrm>
      </p:grpSpPr>
      <p:sp>
        <p:nvSpPr>
          <p:cNvPr id="13" name="Google Shape;13;p86"/>
          <p:cNvSpPr txBox="1">
            <a:spLocks noGrp="1"/>
          </p:cNvSpPr>
          <p:nvPr>
            <p:ph type="ctrTitle"/>
          </p:nvPr>
        </p:nvSpPr>
        <p:spPr>
          <a:xfrm>
            <a:off x="681024" y="424688"/>
            <a:ext cx="7781950"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86"/>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86"/>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86"/>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6"/>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lvl1pPr marL="38100" marR="0" lvl="0" indent="0" algn="l">
              <a:lnSpc>
                <a:spcPct val="116500"/>
              </a:lnSpc>
              <a:spcBef>
                <a:spcPts val="0"/>
              </a:spcBef>
              <a:buNone/>
              <a:defRPr sz="1600" b="1" i="0" u="none" strike="noStrike" cap="none">
                <a:solidFill>
                  <a:schemeClr val="dk1"/>
                </a:solidFill>
                <a:latin typeface="Arial"/>
                <a:ea typeface="Arial"/>
                <a:cs typeface="Arial"/>
                <a:sym typeface="Arial"/>
              </a:defRPr>
            </a:lvl1pPr>
            <a:lvl2pPr marL="38100" marR="0" lvl="1" indent="0" algn="l">
              <a:lnSpc>
                <a:spcPct val="116500"/>
              </a:lnSpc>
              <a:spcBef>
                <a:spcPts val="0"/>
              </a:spcBef>
              <a:buNone/>
              <a:defRPr sz="1600" b="1" i="0" u="none" strike="noStrike" cap="none">
                <a:solidFill>
                  <a:schemeClr val="dk1"/>
                </a:solidFill>
                <a:latin typeface="Arial"/>
                <a:ea typeface="Arial"/>
                <a:cs typeface="Arial"/>
                <a:sym typeface="Arial"/>
              </a:defRPr>
            </a:lvl2pPr>
            <a:lvl3pPr marL="38100" marR="0" lvl="2" indent="0" algn="l">
              <a:lnSpc>
                <a:spcPct val="116500"/>
              </a:lnSpc>
              <a:spcBef>
                <a:spcPts val="0"/>
              </a:spcBef>
              <a:buNone/>
              <a:defRPr sz="1600" b="1" i="0" u="none" strike="noStrike" cap="none">
                <a:solidFill>
                  <a:schemeClr val="dk1"/>
                </a:solidFill>
                <a:latin typeface="Arial"/>
                <a:ea typeface="Arial"/>
                <a:cs typeface="Arial"/>
                <a:sym typeface="Arial"/>
              </a:defRPr>
            </a:lvl3pPr>
            <a:lvl4pPr marL="38100" marR="0" lvl="3" indent="0" algn="l">
              <a:lnSpc>
                <a:spcPct val="116500"/>
              </a:lnSpc>
              <a:spcBef>
                <a:spcPts val="0"/>
              </a:spcBef>
              <a:buNone/>
              <a:defRPr sz="1600" b="1" i="0" u="none" strike="noStrike" cap="none">
                <a:solidFill>
                  <a:schemeClr val="dk1"/>
                </a:solidFill>
                <a:latin typeface="Arial"/>
                <a:ea typeface="Arial"/>
                <a:cs typeface="Arial"/>
                <a:sym typeface="Arial"/>
              </a:defRPr>
            </a:lvl4pPr>
            <a:lvl5pPr marL="38100" marR="0" lvl="4" indent="0" algn="l">
              <a:lnSpc>
                <a:spcPct val="116500"/>
              </a:lnSpc>
              <a:spcBef>
                <a:spcPts val="0"/>
              </a:spcBef>
              <a:buNone/>
              <a:defRPr sz="1600" b="1" i="0" u="none" strike="noStrike" cap="none">
                <a:solidFill>
                  <a:schemeClr val="dk1"/>
                </a:solidFill>
                <a:latin typeface="Arial"/>
                <a:ea typeface="Arial"/>
                <a:cs typeface="Arial"/>
                <a:sym typeface="Arial"/>
              </a:defRPr>
            </a:lvl5pPr>
            <a:lvl6pPr marL="38100" marR="0" lvl="5" indent="0" algn="l">
              <a:lnSpc>
                <a:spcPct val="116500"/>
              </a:lnSpc>
              <a:spcBef>
                <a:spcPts val="0"/>
              </a:spcBef>
              <a:buNone/>
              <a:defRPr sz="1600" b="1" i="0" u="none" strike="noStrike" cap="none">
                <a:solidFill>
                  <a:schemeClr val="dk1"/>
                </a:solidFill>
                <a:latin typeface="Arial"/>
                <a:ea typeface="Arial"/>
                <a:cs typeface="Arial"/>
                <a:sym typeface="Arial"/>
              </a:defRPr>
            </a:lvl6pPr>
            <a:lvl7pPr marL="38100" marR="0" lvl="6" indent="0" algn="l">
              <a:lnSpc>
                <a:spcPct val="116500"/>
              </a:lnSpc>
              <a:spcBef>
                <a:spcPts val="0"/>
              </a:spcBef>
              <a:buNone/>
              <a:defRPr sz="1600" b="1" i="0" u="none" strike="noStrike" cap="none">
                <a:solidFill>
                  <a:schemeClr val="dk1"/>
                </a:solidFill>
                <a:latin typeface="Arial"/>
                <a:ea typeface="Arial"/>
                <a:cs typeface="Arial"/>
                <a:sym typeface="Arial"/>
              </a:defRPr>
            </a:lvl7pPr>
            <a:lvl8pPr marL="38100" marR="0" lvl="7" indent="0" algn="l">
              <a:lnSpc>
                <a:spcPct val="116500"/>
              </a:lnSpc>
              <a:spcBef>
                <a:spcPts val="0"/>
              </a:spcBef>
              <a:buNone/>
              <a:defRPr sz="1600" b="1" i="0" u="none" strike="noStrike" cap="none">
                <a:solidFill>
                  <a:schemeClr val="dk1"/>
                </a:solidFill>
                <a:latin typeface="Arial"/>
                <a:ea typeface="Arial"/>
                <a:cs typeface="Arial"/>
                <a:sym typeface="Arial"/>
              </a:defRPr>
            </a:lvl8pPr>
            <a:lvl9pPr marL="38100" marR="0" lvl="8" indent="0" algn="l">
              <a:lnSpc>
                <a:spcPct val="116500"/>
              </a:lnSpc>
              <a:spcBef>
                <a:spcPts val="0"/>
              </a:spcBef>
              <a:buNone/>
              <a:defRPr sz="1600" b="1"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87"/>
          <p:cNvSpPr txBox="1">
            <a:spLocks noGrp="1"/>
          </p:cNvSpPr>
          <p:nvPr>
            <p:ph type="title"/>
          </p:nvPr>
        </p:nvSpPr>
        <p:spPr>
          <a:xfrm>
            <a:off x="681024" y="407924"/>
            <a:ext cx="6506209"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87"/>
          <p:cNvSpPr txBox="1">
            <a:spLocks noGrp="1"/>
          </p:cNvSpPr>
          <p:nvPr>
            <p:ph type="body" idx="1"/>
          </p:nvPr>
        </p:nvSpPr>
        <p:spPr>
          <a:xfrm>
            <a:off x="719505" y="1604009"/>
            <a:ext cx="7704988" cy="393763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000" b="1"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87"/>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87"/>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87"/>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lvl1pPr marL="38100" marR="0" lvl="0" indent="0" algn="l">
              <a:lnSpc>
                <a:spcPct val="116500"/>
              </a:lnSpc>
              <a:spcBef>
                <a:spcPts val="0"/>
              </a:spcBef>
              <a:buNone/>
              <a:defRPr sz="1600" b="1" i="0" u="none" strike="noStrike" cap="none">
                <a:solidFill>
                  <a:schemeClr val="dk1"/>
                </a:solidFill>
                <a:latin typeface="Arial"/>
                <a:ea typeface="Arial"/>
                <a:cs typeface="Arial"/>
                <a:sym typeface="Arial"/>
              </a:defRPr>
            </a:lvl1pPr>
            <a:lvl2pPr marL="38100" marR="0" lvl="1" indent="0" algn="l">
              <a:lnSpc>
                <a:spcPct val="116500"/>
              </a:lnSpc>
              <a:spcBef>
                <a:spcPts val="0"/>
              </a:spcBef>
              <a:buNone/>
              <a:defRPr sz="1600" b="1" i="0" u="none" strike="noStrike" cap="none">
                <a:solidFill>
                  <a:schemeClr val="dk1"/>
                </a:solidFill>
                <a:latin typeface="Arial"/>
                <a:ea typeface="Arial"/>
                <a:cs typeface="Arial"/>
                <a:sym typeface="Arial"/>
              </a:defRPr>
            </a:lvl2pPr>
            <a:lvl3pPr marL="38100" marR="0" lvl="2" indent="0" algn="l">
              <a:lnSpc>
                <a:spcPct val="116500"/>
              </a:lnSpc>
              <a:spcBef>
                <a:spcPts val="0"/>
              </a:spcBef>
              <a:buNone/>
              <a:defRPr sz="1600" b="1" i="0" u="none" strike="noStrike" cap="none">
                <a:solidFill>
                  <a:schemeClr val="dk1"/>
                </a:solidFill>
                <a:latin typeface="Arial"/>
                <a:ea typeface="Arial"/>
                <a:cs typeface="Arial"/>
                <a:sym typeface="Arial"/>
              </a:defRPr>
            </a:lvl3pPr>
            <a:lvl4pPr marL="38100" marR="0" lvl="3" indent="0" algn="l">
              <a:lnSpc>
                <a:spcPct val="116500"/>
              </a:lnSpc>
              <a:spcBef>
                <a:spcPts val="0"/>
              </a:spcBef>
              <a:buNone/>
              <a:defRPr sz="1600" b="1" i="0" u="none" strike="noStrike" cap="none">
                <a:solidFill>
                  <a:schemeClr val="dk1"/>
                </a:solidFill>
                <a:latin typeface="Arial"/>
                <a:ea typeface="Arial"/>
                <a:cs typeface="Arial"/>
                <a:sym typeface="Arial"/>
              </a:defRPr>
            </a:lvl4pPr>
            <a:lvl5pPr marL="38100" marR="0" lvl="4" indent="0" algn="l">
              <a:lnSpc>
                <a:spcPct val="116500"/>
              </a:lnSpc>
              <a:spcBef>
                <a:spcPts val="0"/>
              </a:spcBef>
              <a:buNone/>
              <a:defRPr sz="1600" b="1" i="0" u="none" strike="noStrike" cap="none">
                <a:solidFill>
                  <a:schemeClr val="dk1"/>
                </a:solidFill>
                <a:latin typeface="Arial"/>
                <a:ea typeface="Arial"/>
                <a:cs typeface="Arial"/>
                <a:sym typeface="Arial"/>
              </a:defRPr>
            </a:lvl5pPr>
            <a:lvl6pPr marL="38100" marR="0" lvl="5" indent="0" algn="l">
              <a:lnSpc>
                <a:spcPct val="116500"/>
              </a:lnSpc>
              <a:spcBef>
                <a:spcPts val="0"/>
              </a:spcBef>
              <a:buNone/>
              <a:defRPr sz="1600" b="1" i="0" u="none" strike="noStrike" cap="none">
                <a:solidFill>
                  <a:schemeClr val="dk1"/>
                </a:solidFill>
                <a:latin typeface="Arial"/>
                <a:ea typeface="Arial"/>
                <a:cs typeface="Arial"/>
                <a:sym typeface="Arial"/>
              </a:defRPr>
            </a:lvl6pPr>
            <a:lvl7pPr marL="38100" marR="0" lvl="6" indent="0" algn="l">
              <a:lnSpc>
                <a:spcPct val="116500"/>
              </a:lnSpc>
              <a:spcBef>
                <a:spcPts val="0"/>
              </a:spcBef>
              <a:buNone/>
              <a:defRPr sz="1600" b="1" i="0" u="none" strike="noStrike" cap="none">
                <a:solidFill>
                  <a:schemeClr val="dk1"/>
                </a:solidFill>
                <a:latin typeface="Arial"/>
                <a:ea typeface="Arial"/>
                <a:cs typeface="Arial"/>
                <a:sym typeface="Arial"/>
              </a:defRPr>
            </a:lvl7pPr>
            <a:lvl8pPr marL="38100" marR="0" lvl="7" indent="0" algn="l">
              <a:lnSpc>
                <a:spcPct val="116500"/>
              </a:lnSpc>
              <a:spcBef>
                <a:spcPts val="0"/>
              </a:spcBef>
              <a:buNone/>
              <a:defRPr sz="1600" b="1" i="0" u="none" strike="noStrike" cap="none">
                <a:solidFill>
                  <a:schemeClr val="dk1"/>
                </a:solidFill>
                <a:latin typeface="Arial"/>
                <a:ea typeface="Arial"/>
                <a:cs typeface="Arial"/>
                <a:sym typeface="Arial"/>
              </a:defRPr>
            </a:lvl8pPr>
            <a:lvl9pPr marL="38100" marR="0" lvl="8" indent="0" algn="l">
              <a:lnSpc>
                <a:spcPct val="116500"/>
              </a:lnSpc>
              <a:spcBef>
                <a:spcPts val="0"/>
              </a:spcBef>
              <a:buNone/>
              <a:defRPr sz="1600" b="1"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88"/>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8"/>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8"/>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lvl1pPr marL="38100" marR="0" lvl="0" indent="0" algn="l">
              <a:lnSpc>
                <a:spcPct val="116500"/>
              </a:lnSpc>
              <a:spcBef>
                <a:spcPts val="0"/>
              </a:spcBef>
              <a:buNone/>
              <a:defRPr sz="1600" b="1" i="0">
                <a:solidFill>
                  <a:schemeClr val="dk1"/>
                </a:solidFill>
                <a:latin typeface="Arial"/>
                <a:ea typeface="Arial"/>
                <a:cs typeface="Arial"/>
                <a:sym typeface="Arial"/>
              </a:defRPr>
            </a:lvl1pPr>
            <a:lvl2pPr marL="38100" marR="0" lvl="1" indent="0" algn="l">
              <a:lnSpc>
                <a:spcPct val="116500"/>
              </a:lnSpc>
              <a:spcBef>
                <a:spcPts val="0"/>
              </a:spcBef>
              <a:buNone/>
              <a:defRPr sz="1600" b="1" i="0">
                <a:solidFill>
                  <a:schemeClr val="dk1"/>
                </a:solidFill>
                <a:latin typeface="Arial"/>
                <a:ea typeface="Arial"/>
                <a:cs typeface="Arial"/>
                <a:sym typeface="Arial"/>
              </a:defRPr>
            </a:lvl2pPr>
            <a:lvl3pPr marL="38100" marR="0" lvl="2" indent="0" algn="l">
              <a:lnSpc>
                <a:spcPct val="116500"/>
              </a:lnSpc>
              <a:spcBef>
                <a:spcPts val="0"/>
              </a:spcBef>
              <a:buNone/>
              <a:defRPr sz="1600" b="1" i="0">
                <a:solidFill>
                  <a:schemeClr val="dk1"/>
                </a:solidFill>
                <a:latin typeface="Arial"/>
                <a:ea typeface="Arial"/>
                <a:cs typeface="Arial"/>
                <a:sym typeface="Arial"/>
              </a:defRPr>
            </a:lvl3pPr>
            <a:lvl4pPr marL="38100" marR="0" lvl="3" indent="0" algn="l">
              <a:lnSpc>
                <a:spcPct val="116500"/>
              </a:lnSpc>
              <a:spcBef>
                <a:spcPts val="0"/>
              </a:spcBef>
              <a:buNone/>
              <a:defRPr sz="1600" b="1" i="0">
                <a:solidFill>
                  <a:schemeClr val="dk1"/>
                </a:solidFill>
                <a:latin typeface="Arial"/>
                <a:ea typeface="Arial"/>
                <a:cs typeface="Arial"/>
                <a:sym typeface="Arial"/>
              </a:defRPr>
            </a:lvl4pPr>
            <a:lvl5pPr marL="38100" marR="0" lvl="4" indent="0" algn="l">
              <a:lnSpc>
                <a:spcPct val="116500"/>
              </a:lnSpc>
              <a:spcBef>
                <a:spcPts val="0"/>
              </a:spcBef>
              <a:buNone/>
              <a:defRPr sz="1600" b="1" i="0">
                <a:solidFill>
                  <a:schemeClr val="dk1"/>
                </a:solidFill>
                <a:latin typeface="Arial"/>
                <a:ea typeface="Arial"/>
                <a:cs typeface="Arial"/>
                <a:sym typeface="Arial"/>
              </a:defRPr>
            </a:lvl5pPr>
            <a:lvl6pPr marL="38100" marR="0" lvl="5" indent="0" algn="l">
              <a:lnSpc>
                <a:spcPct val="116500"/>
              </a:lnSpc>
              <a:spcBef>
                <a:spcPts val="0"/>
              </a:spcBef>
              <a:buNone/>
              <a:defRPr sz="1600" b="1" i="0">
                <a:solidFill>
                  <a:schemeClr val="dk1"/>
                </a:solidFill>
                <a:latin typeface="Arial"/>
                <a:ea typeface="Arial"/>
                <a:cs typeface="Arial"/>
                <a:sym typeface="Arial"/>
              </a:defRPr>
            </a:lvl6pPr>
            <a:lvl7pPr marL="38100" marR="0" lvl="6" indent="0" algn="l">
              <a:lnSpc>
                <a:spcPct val="116500"/>
              </a:lnSpc>
              <a:spcBef>
                <a:spcPts val="0"/>
              </a:spcBef>
              <a:buNone/>
              <a:defRPr sz="1600" b="1" i="0">
                <a:solidFill>
                  <a:schemeClr val="dk1"/>
                </a:solidFill>
                <a:latin typeface="Arial"/>
                <a:ea typeface="Arial"/>
                <a:cs typeface="Arial"/>
                <a:sym typeface="Arial"/>
              </a:defRPr>
            </a:lvl7pPr>
            <a:lvl8pPr marL="38100" marR="0" lvl="7" indent="0" algn="l">
              <a:lnSpc>
                <a:spcPct val="116500"/>
              </a:lnSpc>
              <a:spcBef>
                <a:spcPts val="0"/>
              </a:spcBef>
              <a:buNone/>
              <a:defRPr sz="1600" b="1" i="0">
                <a:solidFill>
                  <a:schemeClr val="dk1"/>
                </a:solidFill>
                <a:latin typeface="Arial"/>
                <a:ea typeface="Arial"/>
                <a:cs typeface="Arial"/>
                <a:sym typeface="Arial"/>
              </a:defRPr>
            </a:lvl8pPr>
            <a:lvl9pPr marL="38100" marR="0" lvl="8" indent="0" algn="l">
              <a:lnSpc>
                <a:spcPct val="116500"/>
              </a:lnSpc>
              <a:spcBef>
                <a:spcPts val="0"/>
              </a:spcBef>
              <a:buNone/>
              <a:defRPr sz="1600" b="1" i="0">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89"/>
          <p:cNvSpPr txBox="1">
            <a:spLocks noGrp="1"/>
          </p:cNvSpPr>
          <p:nvPr>
            <p:ph type="title"/>
          </p:nvPr>
        </p:nvSpPr>
        <p:spPr>
          <a:xfrm>
            <a:off x="681024" y="407924"/>
            <a:ext cx="6506209"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89"/>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9"/>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9"/>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lvl1pPr marL="38100" marR="0" lvl="0" indent="0" algn="l">
              <a:lnSpc>
                <a:spcPct val="116500"/>
              </a:lnSpc>
              <a:spcBef>
                <a:spcPts val="0"/>
              </a:spcBef>
              <a:buNone/>
              <a:defRPr sz="1600" b="1" i="0">
                <a:solidFill>
                  <a:schemeClr val="dk1"/>
                </a:solidFill>
                <a:latin typeface="Arial"/>
                <a:ea typeface="Arial"/>
                <a:cs typeface="Arial"/>
                <a:sym typeface="Arial"/>
              </a:defRPr>
            </a:lvl1pPr>
            <a:lvl2pPr marL="38100" marR="0" lvl="1" indent="0" algn="l">
              <a:lnSpc>
                <a:spcPct val="116500"/>
              </a:lnSpc>
              <a:spcBef>
                <a:spcPts val="0"/>
              </a:spcBef>
              <a:buNone/>
              <a:defRPr sz="1600" b="1" i="0">
                <a:solidFill>
                  <a:schemeClr val="dk1"/>
                </a:solidFill>
                <a:latin typeface="Arial"/>
                <a:ea typeface="Arial"/>
                <a:cs typeface="Arial"/>
                <a:sym typeface="Arial"/>
              </a:defRPr>
            </a:lvl2pPr>
            <a:lvl3pPr marL="38100" marR="0" lvl="2" indent="0" algn="l">
              <a:lnSpc>
                <a:spcPct val="116500"/>
              </a:lnSpc>
              <a:spcBef>
                <a:spcPts val="0"/>
              </a:spcBef>
              <a:buNone/>
              <a:defRPr sz="1600" b="1" i="0">
                <a:solidFill>
                  <a:schemeClr val="dk1"/>
                </a:solidFill>
                <a:latin typeface="Arial"/>
                <a:ea typeface="Arial"/>
                <a:cs typeface="Arial"/>
                <a:sym typeface="Arial"/>
              </a:defRPr>
            </a:lvl3pPr>
            <a:lvl4pPr marL="38100" marR="0" lvl="3" indent="0" algn="l">
              <a:lnSpc>
                <a:spcPct val="116500"/>
              </a:lnSpc>
              <a:spcBef>
                <a:spcPts val="0"/>
              </a:spcBef>
              <a:buNone/>
              <a:defRPr sz="1600" b="1" i="0">
                <a:solidFill>
                  <a:schemeClr val="dk1"/>
                </a:solidFill>
                <a:latin typeface="Arial"/>
                <a:ea typeface="Arial"/>
                <a:cs typeface="Arial"/>
                <a:sym typeface="Arial"/>
              </a:defRPr>
            </a:lvl4pPr>
            <a:lvl5pPr marL="38100" marR="0" lvl="4" indent="0" algn="l">
              <a:lnSpc>
                <a:spcPct val="116500"/>
              </a:lnSpc>
              <a:spcBef>
                <a:spcPts val="0"/>
              </a:spcBef>
              <a:buNone/>
              <a:defRPr sz="1600" b="1" i="0">
                <a:solidFill>
                  <a:schemeClr val="dk1"/>
                </a:solidFill>
                <a:latin typeface="Arial"/>
                <a:ea typeface="Arial"/>
                <a:cs typeface="Arial"/>
                <a:sym typeface="Arial"/>
              </a:defRPr>
            </a:lvl5pPr>
            <a:lvl6pPr marL="38100" marR="0" lvl="5" indent="0" algn="l">
              <a:lnSpc>
                <a:spcPct val="116500"/>
              </a:lnSpc>
              <a:spcBef>
                <a:spcPts val="0"/>
              </a:spcBef>
              <a:buNone/>
              <a:defRPr sz="1600" b="1" i="0">
                <a:solidFill>
                  <a:schemeClr val="dk1"/>
                </a:solidFill>
                <a:latin typeface="Arial"/>
                <a:ea typeface="Arial"/>
                <a:cs typeface="Arial"/>
                <a:sym typeface="Arial"/>
              </a:defRPr>
            </a:lvl6pPr>
            <a:lvl7pPr marL="38100" marR="0" lvl="6" indent="0" algn="l">
              <a:lnSpc>
                <a:spcPct val="116500"/>
              </a:lnSpc>
              <a:spcBef>
                <a:spcPts val="0"/>
              </a:spcBef>
              <a:buNone/>
              <a:defRPr sz="1600" b="1" i="0">
                <a:solidFill>
                  <a:schemeClr val="dk1"/>
                </a:solidFill>
                <a:latin typeface="Arial"/>
                <a:ea typeface="Arial"/>
                <a:cs typeface="Arial"/>
                <a:sym typeface="Arial"/>
              </a:defRPr>
            </a:lvl7pPr>
            <a:lvl8pPr marL="38100" marR="0" lvl="7" indent="0" algn="l">
              <a:lnSpc>
                <a:spcPct val="116500"/>
              </a:lnSpc>
              <a:spcBef>
                <a:spcPts val="0"/>
              </a:spcBef>
              <a:buNone/>
              <a:defRPr sz="1600" b="1" i="0">
                <a:solidFill>
                  <a:schemeClr val="dk1"/>
                </a:solidFill>
                <a:latin typeface="Arial"/>
                <a:ea typeface="Arial"/>
                <a:cs typeface="Arial"/>
                <a:sym typeface="Arial"/>
              </a:defRPr>
            </a:lvl8pPr>
            <a:lvl9pPr marL="38100" marR="0" lvl="8" indent="0" algn="l">
              <a:lnSpc>
                <a:spcPct val="116500"/>
              </a:lnSpc>
              <a:spcBef>
                <a:spcPts val="0"/>
              </a:spcBef>
              <a:buNone/>
              <a:defRPr sz="1600" b="1" i="0">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90"/>
          <p:cNvSpPr txBox="1">
            <a:spLocks noGrp="1"/>
          </p:cNvSpPr>
          <p:nvPr>
            <p:ph type="title"/>
          </p:nvPr>
        </p:nvSpPr>
        <p:spPr>
          <a:xfrm>
            <a:off x="681024" y="407924"/>
            <a:ext cx="6506209"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90"/>
          <p:cNvSpPr txBox="1">
            <a:spLocks noGrp="1"/>
          </p:cNvSpPr>
          <p:nvPr>
            <p:ph type="body" idx="1"/>
          </p:nvPr>
        </p:nvSpPr>
        <p:spPr>
          <a:xfrm>
            <a:off x="457200" y="1219200"/>
            <a:ext cx="3825875" cy="45720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90"/>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90"/>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0"/>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90"/>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lvl1pPr marL="38100" marR="0" lvl="0" indent="0" algn="l">
              <a:lnSpc>
                <a:spcPct val="116500"/>
              </a:lnSpc>
              <a:spcBef>
                <a:spcPts val="0"/>
              </a:spcBef>
              <a:buNone/>
              <a:defRPr sz="1600" b="1" i="0">
                <a:solidFill>
                  <a:schemeClr val="dk1"/>
                </a:solidFill>
                <a:latin typeface="Arial"/>
                <a:ea typeface="Arial"/>
                <a:cs typeface="Arial"/>
                <a:sym typeface="Arial"/>
              </a:defRPr>
            </a:lvl1pPr>
            <a:lvl2pPr marL="38100" marR="0" lvl="1" indent="0" algn="l">
              <a:lnSpc>
                <a:spcPct val="116500"/>
              </a:lnSpc>
              <a:spcBef>
                <a:spcPts val="0"/>
              </a:spcBef>
              <a:buNone/>
              <a:defRPr sz="1600" b="1" i="0">
                <a:solidFill>
                  <a:schemeClr val="dk1"/>
                </a:solidFill>
                <a:latin typeface="Arial"/>
                <a:ea typeface="Arial"/>
                <a:cs typeface="Arial"/>
                <a:sym typeface="Arial"/>
              </a:defRPr>
            </a:lvl2pPr>
            <a:lvl3pPr marL="38100" marR="0" lvl="2" indent="0" algn="l">
              <a:lnSpc>
                <a:spcPct val="116500"/>
              </a:lnSpc>
              <a:spcBef>
                <a:spcPts val="0"/>
              </a:spcBef>
              <a:buNone/>
              <a:defRPr sz="1600" b="1" i="0">
                <a:solidFill>
                  <a:schemeClr val="dk1"/>
                </a:solidFill>
                <a:latin typeface="Arial"/>
                <a:ea typeface="Arial"/>
                <a:cs typeface="Arial"/>
                <a:sym typeface="Arial"/>
              </a:defRPr>
            </a:lvl3pPr>
            <a:lvl4pPr marL="38100" marR="0" lvl="3" indent="0" algn="l">
              <a:lnSpc>
                <a:spcPct val="116500"/>
              </a:lnSpc>
              <a:spcBef>
                <a:spcPts val="0"/>
              </a:spcBef>
              <a:buNone/>
              <a:defRPr sz="1600" b="1" i="0">
                <a:solidFill>
                  <a:schemeClr val="dk1"/>
                </a:solidFill>
                <a:latin typeface="Arial"/>
                <a:ea typeface="Arial"/>
                <a:cs typeface="Arial"/>
                <a:sym typeface="Arial"/>
              </a:defRPr>
            </a:lvl4pPr>
            <a:lvl5pPr marL="38100" marR="0" lvl="4" indent="0" algn="l">
              <a:lnSpc>
                <a:spcPct val="116500"/>
              </a:lnSpc>
              <a:spcBef>
                <a:spcPts val="0"/>
              </a:spcBef>
              <a:buNone/>
              <a:defRPr sz="1600" b="1" i="0">
                <a:solidFill>
                  <a:schemeClr val="dk1"/>
                </a:solidFill>
                <a:latin typeface="Arial"/>
                <a:ea typeface="Arial"/>
                <a:cs typeface="Arial"/>
                <a:sym typeface="Arial"/>
              </a:defRPr>
            </a:lvl5pPr>
            <a:lvl6pPr marL="38100" marR="0" lvl="5" indent="0" algn="l">
              <a:lnSpc>
                <a:spcPct val="116500"/>
              </a:lnSpc>
              <a:spcBef>
                <a:spcPts val="0"/>
              </a:spcBef>
              <a:buNone/>
              <a:defRPr sz="1600" b="1" i="0">
                <a:solidFill>
                  <a:schemeClr val="dk1"/>
                </a:solidFill>
                <a:latin typeface="Arial"/>
                <a:ea typeface="Arial"/>
                <a:cs typeface="Arial"/>
                <a:sym typeface="Arial"/>
              </a:defRPr>
            </a:lvl6pPr>
            <a:lvl7pPr marL="38100" marR="0" lvl="6" indent="0" algn="l">
              <a:lnSpc>
                <a:spcPct val="116500"/>
              </a:lnSpc>
              <a:spcBef>
                <a:spcPts val="0"/>
              </a:spcBef>
              <a:buNone/>
              <a:defRPr sz="1600" b="1" i="0">
                <a:solidFill>
                  <a:schemeClr val="dk1"/>
                </a:solidFill>
                <a:latin typeface="Arial"/>
                <a:ea typeface="Arial"/>
                <a:cs typeface="Arial"/>
                <a:sym typeface="Arial"/>
              </a:defRPr>
            </a:lvl7pPr>
            <a:lvl8pPr marL="38100" marR="0" lvl="7" indent="0" algn="l">
              <a:lnSpc>
                <a:spcPct val="116500"/>
              </a:lnSpc>
              <a:spcBef>
                <a:spcPts val="0"/>
              </a:spcBef>
              <a:buNone/>
              <a:defRPr sz="1600" b="1" i="0">
                <a:solidFill>
                  <a:schemeClr val="dk1"/>
                </a:solidFill>
                <a:latin typeface="Arial"/>
                <a:ea typeface="Arial"/>
                <a:cs typeface="Arial"/>
                <a:sym typeface="Arial"/>
              </a:defRPr>
            </a:lvl8pPr>
            <a:lvl9pPr marL="38100" marR="0" lvl="8" indent="0" algn="l">
              <a:lnSpc>
                <a:spcPct val="116500"/>
              </a:lnSpc>
              <a:spcBef>
                <a:spcPts val="0"/>
              </a:spcBef>
              <a:buNone/>
              <a:defRPr sz="1600" b="1" i="0">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85"/>
          <p:cNvPicPr preferRelativeResize="0"/>
          <p:nvPr/>
        </p:nvPicPr>
        <p:blipFill rotWithShape="1">
          <a:blip r:embed="rId7">
            <a:alphaModFix/>
          </a:blip>
          <a:srcRect/>
          <a:stretch/>
        </p:blipFill>
        <p:spPr>
          <a:xfrm>
            <a:off x="492125" y="914400"/>
            <a:ext cx="8159750" cy="63500"/>
          </a:xfrm>
          <a:prstGeom prst="rect">
            <a:avLst/>
          </a:prstGeom>
          <a:noFill/>
          <a:ln>
            <a:noFill/>
          </a:ln>
        </p:spPr>
      </p:pic>
      <p:sp>
        <p:nvSpPr>
          <p:cNvPr id="7" name="Google Shape;7;p85"/>
          <p:cNvSpPr txBox="1">
            <a:spLocks noGrp="1"/>
          </p:cNvSpPr>
          <p:nvPr>
            <p:ph type="title"/>
          </p:nvPr>
        </p:nvSpPr>
        <p:spPr>
          <a:xfrm>
            <a:off x="681024" y="407924"/>
            <a:ext cx="6506209" cy="5137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1"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5"/>
          <p:cNvSpPr txBox="1">
            <a:spLocks noGrp="1"/>
          </p:cNvSpPr>
          <p:nvPr>
            <p:ph type="body" idx="1"/>
          </p:nvPr>
        </p:nvSpPr>
        <p:spPr>
          <a:xfrm>
            <a:off x="719505" y="1604009"/>
            <a:ext cx="7704988" cy="393763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0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85"/>
          <p:cNvSpPr txBox="1">
            <a:spLocks noGrp="1"/>
          </p:cNvSpPr>
          <p:nvPr>
            <p:ph type="ftr" idx="11"/>
          </p:nvPr>
        </p:nvSpPr>
        <p:spPr>
          <a:xfrm>
            <a:off x="3108960" y="6377940"/>
            <a:ext cx="292608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85"/>
          <p:cNvSpPr txBox="1">
            <a:spLocks noGrp="1"/>
          </p:cNvSpPr>
          <p:nvPr>
            <p:ph type="dt" idx="10"/>
          </p:nvPr>
        </p:nvSpPr>
        <p:spPr>
          <a:xfrm>
            <a:off x="457200" y="6377940"/>
            <a:ext cx="210312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85"/>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lvl1pPr marL="38100" marR="0" lvl="0" indent="0" algn="l" rtl="0">
              <a:lnSpc>
                <a:spcPct val="116500"/>
              </a:lnSpc>
              <a:spcBef>
                <a:spcPts val="0"/>
              </a:spcBef>
              <a:buNone/>
              <a:defRPr sz="1600" b="1" i="0" u="none" strike="noStrike" cap="none">
                <a:solidFill>
                  <a:schemeClr val="dk1"/>
                </a:solidFill>
                <a:latin typeface="Arial"/>
                <a:ea typeface="Arial"/>
                <a:cs typeface="Arial"/>
                <a:sym typeface="Arial"/>
              </a:defRPr>
            </a:lvl1pPr>
            <a:lvl2pPr marL="38100" marR="0" lvl="1" indent="0" algn="l" rtl="0">
              <a:lnSpc>
                <a:spcPct val="116500"/>
              </a:lnSpc>
              <a:spcBef>
                <a:spcPts val="0"/>
              </a:spcBef>
              <a:buNone/>
              <a:defRPr sz="1600" b="1" i="0" u="none" strike="noStrike" cap="none">
                <a:solidFill>
                  <a:schemeClr val="dk1"/>
                </a:solidFill>
                <a:latin typeface="Arial"/>
                <a:ea typeface="Arial"/>
                <a:cs typeface="Arial"/>
                <a:sym typeface="Arial"/>
              </a:defRPr>
            </a:lvl2pPr>
            <a:lvl3pPr marL="38100" marR="0" lvl="2" indent="0" algn="l" rtl="0">
              <a:lnSpc>
                <a:spcPct val="116500"/>
              </a:lnSpc>
              <a:spcBef>
                <a:spcPts val="0"/>
              </a:spcBef>
              <a:buNone/>
              <a:defRPr sz="1600" b="1" i="0" u="none" strike="noStrike" cap="none">
                <a:solidFill>
                  <a:schemeClr val="dk1"/>
                </a:solidFill>
                <a:latin typeface="Arial"/>
                <a:ea typeface="Arial"/>
                <a:cs typeface="Arial"/>
                <a:sym typeface="Arial"/>
              </a:defRPr>
            </a:lvl3pPr>
            <a:lvl4pPr marL="38100" marR="0" lvl="3" indent="0" algn="l" rtl="0">
              <a:lnSpc>
                <a:spcPct val="116500"/>
              </a:lnSpc>
              <a:spcBef>
                <a:spcPts val="0"/>
              </a:spcBef>
              <a:buNone/>
              <a:defRPr sz="1600" b="1" i="0" u="none" strike="noStrike" cap="none">
                <a:solidFill>
                  <a:schemeClr val="dk1"/>
                </a:solidFill>
                <a:latin typeface="Arial"/>
                <a:ea typeface="Arial"/>
                <a:cs typeface="Arial"/>
                <a:sym typeface="Arial"/>
              </a:defRPr>
            </a:lvl4pPr>
            <a:lvl5pPr marL="38100" marR="0" lvl="4" indent="0" algn="l" rtl="0">
              <a:lnSpc>
                <a:spcPct val="116500"/>
              </a:lnSpc>
              <a:spcBef>
                <a:spcPts val="0"/>
              </a:spcBef>
              <a:buNone/>
              <a:defRPr sz="1600" b="1" i="0" u="none" strike="noStrike" cap="none">
                <a:solidFill>
                  <a:schemeClr val="dk1"/>
                </a:solidFill>
                <a:latin typeface="Arial"/>
                <a:ea typeface="Arial"/>
                <a:cs typeface="Arial"/>
                <a:sym typeface="Arial"/>
              </a:defRPr>
            </a:lvl5pPr>
            <a:lvl6pPr marL="38100" marR="0" lvl="5" indent="0" algn="l" rtl="0">
              <a:lnSpc>
                <a:spcPct val="116500"/>
              </a:lnSpc>
              <a:spcBef>
                <a:spcPts val="0"/>
              </a:spcBef>
              <a:buNone/>
              <a:defRPr sz="1600" b="1" i="0" u="none" strike="noStrike" cap="none">
                <a:solidFill>
                  <a:schemeClr val="dk1"/>
                </a:solidFill>
                <a:latin typeface="Arial"/>
                <a:ea typeface="Arial"/>
                <a:cs typeface="Arial"/>
                <a:sym typeface="Arial"/>
              </a:defRPr>
            </a:lvl6pPr>
            <a:lvl7pPr marL="38100" marR="0" lvl="6" indent="0" algn="l" rtl="0">
              <a:lnSpc>
                <a:spcPct val="116500"/>
              </a:lnSpc>
              <a:spcBef>
                <a:spcPts val="0"/>
              </a:spcBef>
              <a:buNone/>
              <a:defRPr sz="1600" b="1" i="0" u="none" strike="noStrike" cap="none">
                <a:solidFill>
                  <a:schemeClr val="dk1"/>
                </a:solidFill>
                <a:latin typeface="Arial"/>
                <a:ea typeface="Arial"/>
                <a:cs typeface="Arial"/>
                <a:sym typeface="Arial"/>
              </a:defRPr>
            </a:lvl7pPr>
            <a:lvl8pPr marL="38100" marR="0" lvl="7" indent="0" algn="l" rtl="0">
              <a:lnSpc>
                <a:spcPct val="116500"/>
              </a:lnSpc>
              <a:spcBef>
                <a:spcPts val="0"/>
              </a:spcBef>
              <a:buNone/>
              <a:defRPr sz="1600" b="1" i="0" u="none" strike="noStrike" cap="none">
                <a:solidFill>
                  <a:schemeClr val="dk1"/>
                </a:solidFill>
                <a:latin typeface="Arial"/>
                <a:ea typeface="Arial"/>
                <a:cs typeface="Arial"/>
                <a:sym typeface="Arial"/>
              </a:defRPr>
            </a:lvl8pPr>
            <a:lvl9pPr marL="38100" marR="0" lvl="8" indent="0" algn="l" rtl="0">
              <a:lnSpc>
                <a:spcPct val="116500"/>
              </a:lnSpc>
              <a:spcBef>
                <a:spcPts val="0"/>
              </a:spcBef>
              <a:buNone/>
              <a:defRPr sz="1600" b="1"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t>‹#›</a:t>
            </a:fld>
            <a:endParaRPr sz="1400" b="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jp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80.jpg"/></Relationships>
</file>

<file path=ppt/slides/_rels/slide56.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83.jp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85.jp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92.jpg"/><Relationship Id="rId5" Type="http://schemas.openxmlformats.org/officeDocument/2006/relationships/image" Target="../media/image91.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94.jpg"/><Relationship Id="rId5" Type="http://schemas.openxmlformats.org/officeDocument/2006/relationships/image" Target="../media/image93.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96.jpg"/><Relationship Id="rId7" Type="http://schemas.openxmlformats.org/officeDocument/2006/relationships/image" Target="../media/image10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a:stretch/>
        </p:blipFill>
        <p:spPr>
          <a:xfrm>
            <a:off x="777137" y="2749811"/>
            <a:ext cx="3071062" cy="380366"/>
          </a:xfrm>
          <a:prstGeom prst="rect">
            <a:avLst/>
          </a:prstGeom>
          <a:noFill/>
          <a:ln>
            <a:noFill/>
          </a:ln>
        </p:spPr>
      </p:pic>
      <p:sp>
        <p:nvSpPr>
          <p:cNvPr id="45" name="Google Shape;45;p1"/>
          <p:cNvSpPr txBox="1"/>
          <p:nvPr/>
        </p:nvSpPr>
        <p:spPr>
          <a:xfrm>
            <a:off x="763625" y="2609469"/>
            <a:ext cx="3061970"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i="0" u="none" strike="noStrike" cap="none">
                <a:latin typeface="Times New Roman"/>
                <a:ea typeface="Times New Roman"/>
                <a:cs typeface="Times New Roman"/>
                <a:sym typeface="Times New Roman"/>
              </a:rPr>
              <a:t>White Box Testing</a:t>
            </a:r>
            <a:endParaRPr sz="3000" b="0" i="0" u="none" strike="noStrike" cap="none">
              <a:latin typeface="Times New Roman"/>
              <a:ea typeface="Times New Roman"/>
              <a:cs typeface="Times New Roman"/>
              <a:sym typeface="Times New Roman"/>
            </a:endParaRPr>
          </a:p>
        </p:txBody>
      </p:sp>
      <p:sp>
        <p:nvSpPr>
          <p:cNvPr id="46" name="Google Shape;46;p1"/>
          <p:cNvSpPr txBox="1"/>
          <p:nvPr/>
        </p:nvSpPr>
        <p:spPr>
          <a:xfrm>
            <a:off x="764540" y="3534232"/>
            <a:ext cx="769620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i="0" u="none" strike="noStrike" cap="none">
                <a:latin typeface="Arial"/>
                <a:ea typeface="Arial"/>
                <a:cs typeface="Arial"/>
                <a:sym typeface="Arial"/>
              </a:rPr>
              <a:t>Text Book : “Software Engineering: A Practitioner’s approach ” by R. Pressman</a:t>
            </a:r>
            <a:endParaRPr sz="1600" b="0" i="0" u="none" strike="noStrike" cap="none">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2fcb1e980bc_0_9"/>
          <p:cNvPicPr preferRelativeResize="0"/>
          <p:nvPr/>
        </p:nvPicPr>
        <p:blipFill rotWithShape="1">
          <a:blip r:embed="rId3">
            <a:alphaModFix/>
          </a:blip>
          <a:srcRect/>
          <a:stretch/>
        </p:blipFill>
        <p:spPr>
          <a:xfrm>
            <a:off x="457200" y="344424"/>
            <a:ext cx="5442203" cy="650748"/>
          </a:xfrm>
          <a:prstGeom prst="rect">
            <a:avLst/>
          </a:prstGeom>
          <a:noFill/>
          <a:ln>
            <a:noFill/>
          </a:ln>
        </p:spPr>
      </p:pic>
      <p:sp>
        <p:nvSpPr>
          <p:cNvPr id="158" name="Google Shape;158;g2fcb1e980bc_0_9"/>
          <p:cNvSpPr txBox="1">
            <a:spLocks noGrp="1"/>
          </p:cNvSpPr>
          <p:nvPr>
            <p:ph type="title"/>
          </p:nvPr>
        </p:nvSpPr>
        <p:spPr>
          <a:xfrm>
            <a:off x="681024" y="424688"/>
            <a:ext cx="4968900" cy="936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Statement Coverage Examples</a:t>
            </a:r>
            <a:endParaRPr sz="3000"/>
          </a:p>
        </p:txBody>
      </p:sp>
      <p:sp>
        <p:nvSpPr>
          <p:cNvPr id="159" name="Google Shape;159;g2fcb1e980bc_0_9"/>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10</a:t>
            </a:fld>
            <a:endParaRPr/>
          </a:p>
        </p:txBody>
      </p:sp>
      <p:sp>
        <p:nvSpPr>
          <p:cNvPr id="160" name="Google Shape;160;g2fcb1e980bc_0_9"/>
          <p:cNvSpPr txBox="1"/>
          <p:nvPr/>
        </p:nvSpPr>
        <p:spPr>
          <a:xfrm>
            <a:off x="685800" y="1981200"/>
            <a:ext cx="2390700" cy="2512800"/>
          </a:xfrm>
          <a:prstGeom prst="rect">
            <a:avLst/>
          </a:prstGeom>
          <a:noFill/>
          <a:ln w="12700" cap="flat" cmpd="sng">
            <a:solidFill>
              <a:srgbClr val="000000"/>
            </a:solidFill>
            <a:prstDash val="solid"/>
            <a:round/>
            <a:headEnd type="none" w="sm" len="sm"/>
            <a:tailEnd type="none" w="sm" len="sm"/>
          </a:ln>
        </p:spPr>
        <p:txBody>
          <a:bodyPr spcFirstLastPara="1" wrap="square" lIns="0" tIns="0" rIns="0" bIns="0" anchor="t" anchorCtr="0">
            <a:spAutoFit/>
          </a:bodyPr>
          <a:lstStyle/>
          <a:p>
            <a:pPr marL="90170" marR="0" lvl="0" indent="0" algn="l" rtl="0">
              <a:lnSpc>
                <a:spcPct val="107750"/>
              </a:lnSpc>
              <a:spcBef>
                <a:spcPts val="0"/>
              </a:spcBef>
              <a:spcAft>
                <a:spcPts val="0"/>
              </a:spcAft>
              <a:buNone/>
            </a:pPr>
            <a:r>
              <a:rPr lang="en-US" sz="2000" b="1">
                <a:latin typeface="Courier New"/>
                <a:ea typeface="Courier New"/>
                <a:cs typeface="Courier New"/>
                <a:sym typeface="Courier New"/>
              </a:rPr>
              <a:t>if(A) then</a:t>
            </a:r>
            <a:endParaRPr sz="2000">
              <a:latin typeface="Courier New"/>
              <a:ea typeface="Courier New"/>
              <a:cs typeface="Courier New"/>
              <a:sym typeface="Courier New"/>
            </a:endParaRPr>
          </a:p>
          <a:p>
            <a:pPr marL="241300" marR="0" lvl="0" indent="0" algn="l" rtl="0">
              <a:lnSpc>
                <a:spcPct val="100000"/>
              </a:lnSpc>
              <a:spcBef>
                <a:spcPts val="480"/>
              </a:spcBef>
              <a:spcAft>
                <a:spcPts val="0"/>
              </a:spcAft>
              <a:buNone/>
            </a:pPr>
            <a:r>
              <a:rPr lang="en-US" sz="2000" b="1">
                <a:latin typeface="Courier New"/>
                <a:ea typeface="Courier New"/>
                <a:cs typeface="Courier New"/>
                <a:sym typeface="Courier New"/>
              </a:rPr>
              <a:t>F1();</a:t>
            </a:r>
            <a:endParaRPr sz="2000">
              <a:latin typeface="Courier New"/>
              <a:ea typeface="Courier New"/>
              <a:cs typeface="Courier New"/>
              <a:sym typeface="Courier New"/>
            </a:endParaRPr>
          </a:p>
          <a:p>
            <a:pPr marL="90170" marR="0" lvl="0" indent="0" algn="l" rtl="0">
              <a:lnSpc>
                <a:spcPct val="100000"/>
              </a:lnSpc>
              <a:spcBef>
                <a:spcPts val="480"/>
              </a:spcBef>
              <a:spcAft>
                <a:spcPts val="0"/>
              </a:spcAft>
              <a:buNone/>
            </a:pPr>
            <a:r>
              <a:rPr lang="en-US" sz="2000" b="1">
                <a:latin typeface="Courier New"/>
                <a:ea typeface="Courier New"/>
                <a:cs typeface="Courier New"/>
                <a:sym typeface="Courier New"/>
              </a:rPr>
              <a:t>F2();</a:t>
            </a:r>
            <a:endParaRPr sz="2000">
              <a:latin typeface="Courier New"/>
              <a:ea typeface="Courier New"/>
              <a:cs typeface="Courier New"/>
              <a:sym typeface="Courier New"/>
            </a:endParaRPr>
          </a:p>
          <a:p>
            <a:pPr marL="0" marR="0" lvl="0" indent="0" algn="l" rtl="0">
              <a:lnSpc>
                <a:spcPct val="100000"/>
              </a:lnSpc>
              <a:spcBef>
                <a:spcPts val="10"/>
              </a:spcBef>
              <a:spcAft>
                <a:spcPts val="0"/>
              </a:spcAft>
              <a:buNone/>
            </a:pPr>
            <a:endParaRPr sz="2550">
              <a:latin typeface="Courier New"/>
              <a:ea typeface="Courier New"/>
              <a:cs typeface="Courier New"/>
              <a:sym typeface="Courier New"/>
            </a:endParaRPr>
          </a:p>
          <a:p>
            <a:pPr marL="90170" marR="142875" lvl="0" indent="0" algn="just" rtl="0">
              <a:lnSpc>
                <a:spcPct val="120300"/>
              </a:lnSpc>
              <a:spcBef>
                <a:spcPts val="0"/>
              </a:spcBef>
              <a:spcAft>
                <a:spcPts val="0"/>
              </a:spcAft>
              <a:buNone/>
            </a:pPr>
            <a:r>
              <a:rPr lang="en-US" sz="2000" b="1">
                <a:latin typeface="Times New Roman"/>
                <a:ea typeface="Times New Roman"/>
                <a:cs typeface="Times New Roman"/>
                <a:sym typeface="Times New Roman"/>
              </a:rPr>
              <a:t>Test Case: </a:t>
            </a:r>
            <a:r>
              <a:rPr lang="en-US" sz="2000" b="1">
                <a:latin typeface="Courier New"/>
                <a:ea typeface="Courier New"/>
                <a:cs typeface="Courier New"/>
                <a:sym typeface="Courier New"/>
              </a:rPr>
              <a:t>A=True  </a:t>
            </a:r>
            <a:r>
              <a:rPr lang="en-US" sz="2000" b="1">
                <a:latin typeface="Times New Roman"/>
                <a:ea typeface="Times New Roman"/>
                <a:cs typeface="Times New Roman"/>
                <a:sym typeface="Times New Roman"/>
              </a:rPr>
              <a:t>Statement Coverage  achieved</a:t>
            </a:r>
            <a:endParaRPr sz="2000">
              <a:latin typeface="Times New Roman"/>
              <a:ea typeface="Times New Roman"/>
              <a:cs typeface="Times New Roman"/>
              <a:sym typeface="Times New Roman"/>
            </a:endParaRPr>
          </a:p>
        </p:txBody>
      </p:sp>
      <p:sp>
        <p:nvSpPr>
          <p:cNvPr id="161" name="Google Shape;161;g2fcb1e980bc_0_9"/>
          <p:cNvSpPr txBox="1"/>
          <p:nvPr/>
        </p:nvSpPr>
        <p:spPr>
          <a:xfrm>
            <a:off x="4572000" y="1925637"/>
            <a:ext cx="4191000" cy="4193100"/>
          </a:xfrm>
          <a:prstGeom prst="rect">
            <a:avLst/>
          </a:prstGeom>
          <a:noFill/>
          <a:ln w="12700" cap="flat" cmpd="sng">
            <a:solidFill>
              <a:srgbClr val="000000"/>
            </a:solidFill>
            <a:prstDash val="solid"/>
            <a:round/>
            <a:headEnd type="none" w="sm" len="sm"/>
            <a:tailEnd type="none" w="sm" len="sm"/>
          </a:ln>
        </p:spPr>
        <p:txBody>
          <a:bodyPr spcFirstLastPara="1" wrap="square" lIns="0" tIns="15875" rIns="0" bIns="0" anchor="t" anchorCtr="0">
            <a:spAutoFit/>
          </a:bodyPr>
          <a:lstStyle/>
          <a:p>
            <a:pPr marL="92075" marR="1653538" lvl="0" indent="0" algn="l" rtl="0">
              <a:lnSpc>
                <a:spcPct val="100000"/>
              </a:lnSpc>
              <a:spcBef>
                <a:spcPts val="0"/>
              </a:spcBef>
              <a:spcAft>
                <a:spcPts val="0"/>
              </a:spcAft>
              <a:buNone/>
            </a:pPr>
            <a:r>
              <a:rPr lang="en-US" sz="2000" b="1">
                <a:latin typeface="Courier New"/>
                <a:ea typeface="Courier New"/>
                <a:cs typeface="Courier New"/>
                <a:sym typeface="Courier New"/>
              </a:rPr>
              <a:t>int* ptr = NULL;  if (B)</a:t>
            </a:r>
            <a:endParaRPr sz="2000">
              <a:latin typeface="Courier New"/>
              <a:ea typeface="Courier New"/>
              <a:cs typeface="Courier New"/>
              <a:sym typeface="Courier New"/>
            </a:endParaRPr>
          </a:p>
          <a:p>
            <a:pPr marL="547370" marR="0" lvl="0" indent="0" algn="l" rtl="0">
              <a:lnSpc>
                <a:spcPct val="100000"/>
              </a:lnSpc>
              <a:spcBef>
                <a:spcPts val="5"/>
              </a:spcBef>
              <a:spcAft>
                <a:spcPts val="0"/>
              </a:spcAft>
              <a:buNone/>
            </a:pPr>
            <a:r>
              <a:rPr lang="en-US" sz="2000" b="1">
                <a:latin typeface="Courier New"/>
                <a:ea typeface="Courier New"/>
                <a:cs typeface="Courier New"/>
                <a:sym typeface="Courier New"/>
              </a:rPr>
              <a:t>ptr = &amp;variable;</a:t>
            </a:r>
            <a:endParaRPr sz="2000">
              <a:latin typeface="Courier New"/>
              <a:ea typeface="Courier New"/>
              <a:cs typeface="Courier New"/>
              <a:sym typeface="Courier New"/>
            </a:endParaRPr>
          </a:p>
          <a:p>
            <a:pPr marL="92075" marR="0" lvl="0" indent="0" algn="l" rtl="0">
              <a:lnSpc>
                <a:spcPct val="100000"/>
              </a:lnSpc>
              <a:spcBef>
                <a:spcPts val="0"/>
              </a:spcBef>
              <a:spcAft>
                <a:spcPts val="0"/>
              </a:spcAft>
              <a:buNone/>
            </a:pPr>
            <a:r>
              <a:rPr lang="en-US" sz="2000" b="1">
                <a:latin typeface="Courier New"/>
                <a:ea typeface="Courier New"/>
                <a:cs typeface="Courier New"/>
                <a:sym typeface="Courier New"/>
              </a:rPr>
              <a:t>*ptr = 10;</a:t>
            </a:r>
            <a:endParaRPr sz="2000">
              <a:latin typeface="Courier New"/>
              <a:ea typeface="Courier New"/>
              <a:cs typeface="Courier New"/>
              <a:sym typeface="Courier New"/>
            </a:endParaRPr>
          </a:p>
          <a:p>
            <a:pPr marL="0" marR="0" lvl="0" indent="0" algn="l" rtl="0">
              <a:lnSpc>
                <a:spcPct val="100000"/>
              </a:lnSpc>
              <a:spcBef>
                <a:spcPts val="30"/>
              </a:spcBef>
              <a:spcAft>
                <a:spcPts val="0"/>
              </a:spcAft>
              <a:buNone/>
            </a:pPr>
            <a:endParaRPr sz="2250">
              <a:latin typeface="Courier New"/>
              <a:ea typeface="Courier New"/>
              <a:cs typeface="Courier New"/>
              <a:sym typeface="Courier New"/>
            </a:endParaRPr>
          </a:p>
          <a:p>
            <a:pPr marL="92075" marR="0" lvl="0" indent="0" algn="l" rtl="0">
              <a:lnSpc>
                <a:spcPct val="115500"/>
              </a:lnSpc>
              <a:spcBef>
                <a:spcPts val="0"/>
              </a:spcBef>
              <a:spcAft>
                <a:spcPts val="0"/>
              </a:spcAft>
              <a:buNone/>
            </a:pPr>
            <a:r>
              <a:rPr lang="en-US" sz="2000" b="1">
                <a:latin typeface="Arial"/>
                <a:ea typeface="Arial"/>
                <a:cs typeface="Arial"/>
                <a:sym typeface="Arial"/>
              </a:rPr>
              <a:t>Test Case:</a:t>
            </a:r>
            <a:endParaRPr sz="2000">
              <a:latin typeface="Arial"/>
              <a:ea typeface="Arial"/>
              <a:cs typeface="Arial"/>
              <a:sym typeface="Arial"/>
            </a:endParaRPr>
          </a:p>
          <a:p>
            <a:pPr marL="92075" marR="0" lvl="0" indent="0" algn="l" rtl="0">
              <a:lnSpc>
                <a:spcPct val="115500"/>
              </a:lnSpc>
              <a:spcBef>
                <a:spcPts val="0"/>
              </a:spcBef>
              <a:spcAft>
                <a:spcPts val="0"/>
              </a:spcAft>
              <a:buNone/>
            </a:pPr>
            <a:r>
              <a:rPr lang="en-US" sz="2000" b="1">
                <a:latin typeface="Courier New"/>
                <a:ea typeface="Courier New"/>
                <a:cs typeface="Courier New"/>
                <a:sym typeface="Courier New"/>
              </a:rPr>
              <a:t>B=True</a:t>
            </a:r>
            <a:endParaRPr sz="2000">
              <a:latin typeface="Courier New"/>
              <a:ea typeface="Courier New"/>
              <a:cs typeface="Courier New"/>
              <a:sym typeface="Courier New"/>
            </a:endParaRPr>
          </a:p>
          <a:p>
            <a:pPr marL="92075" marR="0" lvl="0" indent="0" algn="l" rtl="0">
              <a:lnSpc>
                <a:spcPct val="100000"/>
              </a:lnSpc>
              <a:spcBef>
                <a:spcPts val="180"/>
              </a:spcBef>
              <a:spcAft>
                <a:spcPts val="0"/>
              </a:spcAft>
              <a:buNone/>
            </a:pPr>
            <a:r>
              <a:rPr lang="en-US" sz="2000" b="1">
                <a:latin typeface="Arial"/>
                <a:ea typeface="Arial"/>
                <a:cs typeface="Arial"/>
                <a:sym typeface="Arial"/>
              </a:rPr>
              <a:t>Statement Coverage</a:t>
            </a:r>
            <a:endParaRPr sz="2000">
              <a:latin typeface="Arial"/>
              <a:ea typeface="Arial"/>
              <a:cs typeface="Arial"/>
              <a:sym typeface="Arial"/>
            </a:endParaRPr>
          </a:p>
          <a:p>
            <a:pPr marL="92075" marR="0" lvl="0" indent="0" algn="l" rtl="0">
              <a:lnSpc>
                <a:spcPct val="100000"/>
              </a:lnSpc>
              <a:spcBef>
                <a:spcPts val="0"/>
              </a:spcBef>
              <a:spcAft>
                <a:spcPts val="0"/>
              </a:spcAft>
              <a:buNone/>
            </a:pPr>
            <a:r>
              <a:rPr lang="en-US" sz="2000" b="1">
                <a:latin typeface="Arial"/>
                <a:ea typeface="Arial"/>
                <a:cs typeface="Arial"/>
                <a:sym typeface="Arial"/>
              </a:rPr>
              <a:t>Achieved</a:t>
            </a:r>
            <a:endParaRPr sz="2000">
              <a:latin typeface="Arial"/>
              <a:ea typeface="Arial"/>
              <a:cs typeface="Arial"/>
              <a:sym typeface="Arial"/>
            </a:endParaRPr>
          </a:p>
          <a:p>
            <a:pPr marL="0" marR="0" lvl="0" indent="0" algn="l" rtl="0">
              <a:lnSpc>
                <a:spcPct val="100000"/>
              </a:lnSpc>
              <a:spcBef>
                <a:spcPts val="45"/>
              </a:spcBef>
              <a:spcAft>
                <a:spcPts val="0"/>
              </a:spcAft>
              <a:buNone/>
            </a:pPr>
            <a:endParaRPr sz="2050">
              <a:latin typeface="Arial"/>
              <a:ea typeface="Arial"/>
              <a:cs typeface="Arial"/>
              <a:sym typeface="Arial"/>
            </a:endParaRPr>
          </a:p>
          <a:p>
            <a:pPr marL="92075" marR="401955" lvl="0" indent="0" algn="l" rtl="0">
              <a:lnSpc>
                <a:spcPct val="100000"/>
              </a:lnSpc>
              <a:spcBef>
                <a:spcPts val="0"/>
              </a:spcBef>
              <a:spcAft>
                <a:spcPts val="0"/>
              </a:spcAft>
              <a:buNone/>
            </a:pPr>
            <a:r>
              <a:rPr lang="en-US" sz="2000" b="1" u="sng">
                <a:latin typeface="Arial"/>
                <a:ea typeface="Arial"/>
                <a:cs typeface="Arial"/>
                <a:sym typeface="Arial"/>
              </a:rPr>
              <a:t>Problem</a:t>
            </a:r>
            <a:r>
              <a:rPr lang="en-US" sz="2000" b="1">
                <a:latin typeface="Arial"/>
                <a:ea typeface="Arial"/>
                <a:cs typeface="Arial"/>
                <a:sym typeface="Arial"/>
              </a:rPr>
              <a:t> : if B is false the code  will fail with a null pointer  exception.</a:t>
            </a:r>
            <a:endParaRPr sz="20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2fcb1e980bc_0_17"/>
          <p:cNvPicPr preferRelativeResize="0"/>
          <p:nvPr/>
        </p:nvPicPr>
        <p:blipFill rotWithShape="1">
          <a:blip r:embed="rId3">
            <a:alphaModFix/>
          </a:blip>
          <a:srcRect/>
          <a:stretch/>
        </p:blipFill>
        <p:spPr>
          <a:xfrm>
            <a:off x="457200" y="344424"/>
            <a:ext cx="3547872" cy="650748"/>
          </a:xfrm>
          <a:prstGeom prst="rect">
            <a:avLst/>
          </a:prstGeom>
          <a:noFill/>
          <a:ln>
            <a:noFill/>
          </a:ln>
        </p:spPr>
      </p:pic>
      <p:sp>
        <p:nvSpPr>
          <p:cNvPr id="167" name="Google Shape;167;g2fcb1e980bc_0_17"/>
          <p:cNvSpPr txBox="1">
            <a:spLocks noGrp="1"/>
          </p:cNvSpPr>
          <p:nvPr>
            <p:ph type="title"/>
          </p:nvPr>
        </p:nvSpPr>
        <p:spPr>
          <a:xfrm>
            <a:off x="681024" y="424688"/>
            <a:ext cx="30696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Decision Coverage</a:t>
            </a:r>
            <a:endParaRPr sz="3000"/>
          </a:p>
        </p:txBody>
      </p:sp>
      <p:sp>
        <p:nvSpPr>
          <p:cNvPr id="168" name="Google Shape;168;g2fcb1e980bc_0_17"/>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11</a:t>
            </a:fld>
            <a:endParaRPr/>
          </a:p>
        </p:txBody>
      </p:sp>
      <p:sp>
        <p:nvSpPr>
          <p:cNvPr id="169" name="Google Shape;169;g2fcb1e980bc_0_17"/>
          <p:cNvSpPr txBox="1"/>
          <p:nvPr/>
        </p:nvSpPr>
        <p:spPr>
          <a:xfrm>
            <a:off x="687425" y="1073302"/>
            <a:ext cx="7657500" cy="4997100"/>
          </a:xfrm>
          <a:prstGeom prst="rect">
            <a:avLst/>
          </a:prstGeom>
          <a:noFill/>
          <a:ln>
            <a:noFill/>
          </a:ln>
        </p:spPr>
        <p:txBody>
          <a:bodyPr spcFirstLastPara="1" wrap="square" lIns="0" tIns="101600" rIns="0" bIns="0" anchor="t" anchorCtr="0">
            <a:spAutoFit/>
          </a:bodyPr>
          <a:lstStyle/>
          <a:p>
            <a:pPr marL="339725" marR="146685" lvl="0" indent="-327660" algn="l" rtl="0">
              <a:lnSpc>
                <a:spcPct val="776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Decision coverage (also known </a:t>
            </a:r>
            <a:r>
              <a:rPr lang="en-US" sz="2500" b="1" i="1">
                <a:latin typeface="Times New Roman"/>
                <a:ea typeface="Times New Roman"/>
                <a:cs typeface="Times New Roman"/>
                <a:sym typeface="Times New Roman"/>
              </a:rPr>
              <a:t>as branch coverage, all-  edges coverage, basis path coverage, decision-decision-  path testing</a:t>
            </a:r>
            <a:r>
              <a:rPr lang="en-US" sz="2400" b="1">
                <a:latin typeface="Times New Roman"/>
                <a:ea typeface="Times New Roman"/>
                <a:cs typeface="Times New Roman"/>
                <a:sym typeface="Times New Roman"/>
              </a:rPr>
              <a:t>) reports whether Boolean expressions in  control structures are evaluated to both </a:t>
            </a:r>
            <a:r>
              <a:rPr lang="en-US" sz="2400" b="1">
                <a:solidFill>
                  <a:srgbClr val="FF0000"/>
                </a:solidFill>
                <a:latin typeface="Times New Roman"/>
                <a:ea typeface="Times New Roman"/>
                <a:cs typeface="Times New Roman"/>
                <a:sym typeface="Times New Roman"/>
              </a:rPr>
              <a:t>true and false  </a:t>
            </a:r>
            <a:r>
              <a:rPr lang="en-US" sz="2400" b="1">
                <a:latin typeface="Times New Roman"/>
                <a:ea typeface="Times New Roman"/>
                <a:cs typeface="Times New Roman"/>
                <a:sym typeface="Times New Roman"/>
              </a:rPr>
              <a:t>values by the </a:t>
            </a:r>
            <a:r>
              <a:rPr lang="en-US" sz="2500" b="1" i="1">
                <a:latin typeface="Times New Roman"/>
                <a:ea typeface="Times New Roman"/>
                <a:cs typeface="Times New Roman"/>
                <a:sym typeface="Times New Roman"/>
              </a:rPr>
              <a:t>test cases</a:t>
            </a:r>
            <a:r>
              <a:rPr lang="en-US" sz="2400" b="1">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339725" marR="489583" lvl="0" indent="-327660" algn="l" rtl="0">
              <a:lnSpc>
                <a:spcPct val="95833"/>
              </a:lnSpc>
              <a:spcBef>
                <a:spcPts val="1115"/>
              </a:spcBef>
              <a:spcAft>
                <a:spcPts val="0"/>
              </a:spcAft>
              <a:buClr>
                <a:srgbClr val="000000"/>
              </a:buClr>
              <a:buSzPts val="2400"/>
              <a:buFont typeface="Noto Sans Symbols"/>
              <a:buChar char="❑"/>
            </a:pPr>
            <a:r>
              <a:rPr lang="en-US" sz="2400" b="1">
                <a:solidFill>
                  <a:srgbClr val="FF0000"/>
                </a:solidFill>
                <a:latin typeface="Times New Roman"/>
                <a:ea typeface="Times New Roman"/>
                <a:cs typeface="Times New Roman"/>
                <a:sym typeface="Times New Roman"/>
              </a:rPr>
              <a:t>Note in </a:t>
            </a:r>
            <a:r>
              <a:rPr lang="en-US" sz="2400" b="1">
                <a:latin typeface="Times New Roman"/>
                <a:ea typeface="Times New Roman"/>
                <a:cs typeface="Times New Roman"/>
                <a:sym typeface="Times New Roman"/>
              </a:rPr>
              <a:t>decision coverage we are not interested in all  combinations of True/False values of all program  predicates.</a:t>
            </a:r>
            <a:endParaRPr sz="2400">
              <a:latin typeface="Times New Roman"/>
              <a:ea typeface="Times New Roman"/>
              <a:cs typeface="Times New Roman"/>
              <a:sym typeface="Times New Roman"/>
            </a:endParaRPr>
          </a:p>
          <a:p>
            <a:pPr marL="340360" marR="0" lvl="0" indent="-327660" algn="l" rtl="0">
              <a:lnSpc>
                <a:spcPct val="107916"/>
              </a:lnSpc>
              <a:spcBef>
                <a:spcPts val="610"/>
              </a:spcBef>
              <a:spcAft>
                <a:spcPts val="0"/>
              </a:spcAft>
              <a:buSzPts val="2400"/>
              <a:buFont typeface="Noto Sans Symbols"/>
              <a:buChar char="❑"/>
            </a:pPr>
            <a:r>
              <a:rPr lang="en-US" sz="2400" b="1">
                <a:latin typeface="Times New Roman"/>
                <a:ea typeface="Times New Roman"/>
                <a:cs typeface="Times New Roman"/>
                <a:sym typeface="Times New Roman"/>
              </a:rPr>
              <a:t>The entire Boolean expression is considered one true-or-</a:t>
            </a:r>
            <a:endParaRPr sz="2400">
              <a:latin typeface="Times New Roman"/>
              <a:ea typeface="Times New Roman"/>
              <a:cs typeface="Times New Roman"/>
              <a:sym typeface="Times New Roman"/>
            </a:endParaRPr>
          </a:p>
          <a:p>
            <a:pPr marL="339725" marR="0" lvl="0" indent="0" algn="l" rtl="0">
              <a:lnSpc>
                <a:spcPct val="107916"/>
              </a:lnSpc>
              <a:spcBef>
                <a:spcPts val="0"/>
              </a:spcBef>
              <a:spcAft>
                <a:spcPts val="0"/>
              </a:spcAft>
              <a:buNone/>
            </a:pPr>
            <a:r>
              <a:rPr lang="en-US" sz="2400" b="1">
                <a:latin typeface="Times New Roman"/>
                <a:ea typeface="Times New Roman"/>
                <a:cs typeface="Times New Roman"/>
                <a:sym typeface="Times New Roman"/>
              </a:rPr>
              <a:t>false predicate.</a:t>
            </a:r>
            <a:endParaRPr sz="2400">
              <a:latin typeface="Times New Roman"/>
              <a:ea typeface="Times New Roman"/>
              <a:cs typeface="Times New Roman"/>
              <a:sym typeface="Times New Roman"/>
            </a:endParaRPr>
          </a:p>
          <a:p>
            <a:pPr marL="339725" marR="215265" lvl="0" indent="-327660" algn="l" rtl="0">
              <a:lnSpc>
                <a:spcPct val="80000"/>
              </a:lnSpc>
              <a:spcBef>
                <a:spcPts val="1150"/>
              </a:spcBef>
              <a:spcAft>
                <a:spcPts val="0"/>
              </a:spcAft>
              <a:buSzPts val="2400"/>
              <a:buFont typeface="Noto Sans Symbols"/>
              <a:buChar char="❑"/>
            </a:pPr>
            <a:r>
              <a:rPr lang="en-US" sz="2400" b="1">
                <a:latin typeface="Times New Roman"/>
                <a:ea typeface="Times New Roman"/>
                <a:cs typeface="Times New Roman"/>
                <a:sym typeface="Times New Roman"/>
              </a:rPr>
              <a:t>Additionally, this measure includes coverage of switch-  statement cases, exception handlers, and interrupt  handlers.</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2fcb1e980bc_0_24"/>
          <p:cNvPicPr preferRelativeResize="0"/>
          <p:nvPr/>
        </p:nvPicPr>
        <p:blipFill rotWithShape="1">
          <a:blip r:embed="rId3">
            <a:alphaModFix/>
          </a:blip>
          <a:srcRect/>
          <a:stretch/>
        </p:blipFill>
        <p:spPr>
          <a:xfrm>
            <a:off x="457200" y="344424"/>
            <a:ext cx="5259324" cy="650748"/>
          </a:xfrm>
          <a:prstGeom prst="rect">
            <a:avLst/>
          </a:prstGeom>
          <a:noFill/>
          <a:ln>
            <a:noFill/>
          </a:ln>
        </p:spPr>
      </p:pic>
      <p:sp>
        <p:nvSpPr>
          <p:cNvPr id="175" name="Google Shape;175;g2fcb1e980bc_0_24"/>
          <p:cNvSpPr txBox="1">
            <a:spLocks noGrp="1"/>
          </p:cNvSpPr>
          <p:nvPr>
            <p:ph type="title"/>
          </p:nvPr>
        </p:nvSpPr>
        <p:spPr>
          <a:xfrm>
            <a:off x="681024" y="424688"/>
            <a:ext cx="47817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Decision Coverage Examples</a:t>
            </a:r>
            <a:endParaRPr sz="3000"/>
          </a:p>
        </p:txBody>
      </p:sp>
      <p:sp>
        <p:nvSpPr>
          <p:cNvPr id="176" name="Google Shape;176;g2fcb1e980bc_0_24"/>
          <p:cNvSpPr txBox="1"/>
          <p:nvPr/>
        </p:nvSpPr>
        <p:spPr>
          <a:xfrm>
            <a:off x="457200" y="1219200"/>
            <a:ext cx="3825900" cy="4764300"/>
          </a:xfrm>
          <a:prstGeom prst="rect">
            <a:avLst/>
          </a:prstGeom>
          <a:noFill/>
          <a:ln w="12700" cap="flat" cmpd="sng">
            <a:solidFill>
              <a:srgbClr val="000000"/>
            </a:solidFill>
            <a:prstDash val="solid"/>
            <a:round/>
            <a:headEnd type="none" w="sm" len="sm"/>
            <a:tailEnd type="none" w="sm" len="sm"/>
          </a:ln>
        </p:spPr>
        <p:txBody>
          <a:bodyPr spcFirstLastPara="1" wrap="square" lIns="0" tIns="0" rIns="0" bIns="0" anchor="t" anchorCtr="0">
            <a:spAutoFit/>
          </a:bodyPr>
          <a:lstStyle/>
          <a:p>
            <a:pPr marL="90170" marR="0" lvl="0" indent="0" algn="l" rtl="0">
              <a:lnSpc>
                <a:spcPct val="107750"/>
              </a:lnSpc>
              <a:spcBef>
                <a:spcPts val="0"/>
              </a:spcBef>
              <a:spcAft>
                <a:spcPts val="0"/>
              </a:spcAft>
              <a:buNone/>
            </a:pPr>
            <a:r>
              <a:rPr lang="en-US" sz="2000" b="1">
                <a:latin typeface="Courier New"/>
                <a:ea typeface="Courier New"/>
                <a:cs typeface="Courier New"/>
                <a:sym typeface="Courier New"/>
              </a:rPr>
              <a:t>if(A)</a:t>
            </a:r>
            <a:endParaRPr sz="2000">
              <a:latin typeface="Courier New"/>
              <a:ea typeface="Courier New"/>
              <a:cs typeface="Courier New"/>
              <a:sym typeface="Courier New"/>
            </a:endParaRPr>
          </a:p>
          <a:p>
            <a:pPr marL="393700" marR="0" lvl="0" indent="0" algn="l" rtl="0">
              <a:lnSpc>
                <a:spcPct val="100000"/>
              </a:lnSpc>
              <a:spcBef>
                <a:spcPts val="480"/>
              </a:spcBef>
              <a:spcAft>
                <a:spcPts val="0"/>
              </a:spcAft>
              <a:buNone/>
            </a:pPr>
            <a:r>
              <a:rPr lang="en-US" sz="2000" b="1">
                <a:latin typeface="Courier New"/>
                <a:ea typeface="Courier New"/>
                <a:cs typeface="Courier New"/>
                <a:sym typeface="Courier New"/>
              </a:rPr>
              <a:t>F1();</a:t>
            </a:r>
            <a:endParaRPr sz="2000">
              <a:latin typeface="Courier New"/>
              <a:ea typeface="Courier New"/>
              <a:cs typeface="Courier New"/>
              <a:sym typeface="Courier New"/>
            </a:endParaRPr>
          </a:p>
          <a:p>
            <a:pPr marL="90170" marR="0" lvl="0" indent="0" algn="l" rtl="0">
              <a:lnSpc>
                <a:spcPct val="100000"/>
              </a:lnSpc>
              <a:spcBef>
                <a:spcPts val="480"/>
              </a:spcBef>
              <a:spcAft>
                <a:spcPts val="0"/>
              </a:spcAft>
              <a:buNone/>
            </a:pPr>
            <a:r>
              <a:rPr lang="en-US" sz="2000" b="1">
                <a:latin typeface="Courier New"/>
                <a:ea typeface="Courier New"/>
                <a:cs typeface="Courier New"/>
                <a:sym typeface="Courier New"/>
              </a:rPr>
              <a:t>else</a:t>
            </a:r>
            <a:endParaRPr sz="2000">
              <a:latin typeface="Courier New"/>
              <a:ea typeface="Courier New"/>
              <a:cs typeface="Courier New"/>
              <a:sym typeface="Courier New"/>
            </a:endParaRPr>
          </a:p>
          <a:p>
            <a:pPr marL="393700" marR="0" lvl="0" indent="0" algn="l" rtl="0">
              <a:lnSpc>
                <a:spcPct val="100000"/>
              </a:lnSpc>
              <a:spcBef>
                <a:spcPts val="480"/>
              </a:spcBef>
              <a:spcAft>
                <a:spcPts val="0"/>
              </a:spcAft>
              <a:buNone/>
            </a:pPr>
            <a:r>
              <a:rPr lang="en-US" sz="2000" b="1">
                <a:latin typeface="Courier New"/>
                <a:ea typeface="Courier New"/>
                <a:cs typeface="Courier New"/>
                <a:sym typeface="Courier New"/>
              </a:rPr>
              <a:t>F2();</a:t>
            </a:r>
            <a:endParaRPr sz="2000">
              <a:latin typeface="Courier New"/>
              <a:ea typeface="Courier New"/>
              <a:cs typeface="Courier New"/>
              <a:sym typeface="Courier New"/>
            </a:endParaRPr>
          </a:p>
          <a:p>
            <a:pPr marL="90170" marR="0" lvl="0" indent="0" algn="l" rtl="0">
              <a:lnSpc>
                <a:spcPct val="100000"/>
              </a:lnSpc>
              <a:spcBef>
                <a:spcPts val="480"/>
              </a:spcBef>
              <a:spcAft>
                <a:spcPts val="0"/>
              </a:spcAft>
              <a:buNone/>
            </a:pPr>
            <a:r>
              <a:rPr lang="en-US" sz="2000" b="1">
                <a:latin typeface="Courier New"/>
                <a:ea typeface="Courier New"/>
                <a:cs typeface="Courier New"/>
                <a:sym typeface="Courier New"/>
              </a:rPr>
              <a:t>if(B)</a:t>
            </a:r>
            <a:endParaRPr sz="2000">
              <a:latin typeface="Courier New"/>
              <a:ea typeface="Courier New"/>
              <a:cs typeface="Courier New"/>
              <a:sym typeface="Courier New"/>
            </a:endParaRPr>
          </a:p>
          <a:p>
            <a:pPr marL="393700" marR="0" lvl="0" indent="0" algn="l" rtl="0">
              <a:lnSpc>
                <a:spcPct val="100000"/>
              </a:lnSpc>
              <a:spcBef>
                <a:spcPts val="480"/>
              </a:spcBef>
              <a:spcAft>
                <a:spcPts val="0"/>
              </a:spcAft>
              <a:buNone/>
            </a:pPr>
            <a:r>
              <a:rPr lang="en-US" sz="2000" b="1">
                <a:latin typeface="Courier New"/>
                <a:ea typeface="Courier New"/>
                <a:cs typeface="Courier New"/>
                <a:sym typeface="Courier New"/>
              </a:rPr>
              <a:t>F3()</a:t>
            </a:r>
            <a:endParaRPr sz="2000">
              <a:latin typeface="Courier New"/>
              <a:ea typeface="Courier New"/>
              <a:cs typeface="Courier New"/>
              <a:sym typeface="Courier New"/>
            </a:endParaRPr>
          </a:p>
          <a:p>
            <a:pPr marL="90170" marR="0" lvl="0" indent="0" algn="l" rtl="0">
              <a:lnSpc>
                <a:spcPct val="100000"/>
              </a:lnSpc>
              <a:spcBef>
                <a:spcPts val="480"/>
              </a:spcBef>
              <a:spcAft>
                <a:spcPts val="0"/>
              </a:spcAft>
              <a:buNone/>
            </a:pPr>
            <a:r>
              <a:rPr lang="en-US" sz="2000" b="1">
                <a:latin typeface="Courier New"/>
                <a:ea typeface="Courier New"/>
                <a:cs typeface="Courier New"/>
                <a:sym typeface="Courier New"/>
              </a:rPr>
              <a:t>else</a:t>
            </a:r>
            <a:endParaRPr sz="2000">
              <a:latin typeface="Courier New"/>
              <a:ea typeface="Courier New"/>
              <a:cs typeface="Courier New"/>
              <a:sym typeface="Courier New"/>
            </a:endParaRPr>
          </a:p>
          <a:p>
            <a:pPr marL="393700" marR="0" lvl="0" indent="0" algn="l" rtl="0">
              <a:lnSpc>
                <a:spcPct val="100000"/>
              </a:lnSpc>
              <a:spcBef>
                <a:spcPts val="484"/>
              </a:spcBef>
              <a:spcAft>
                <a:spcPts val="0"/>
              </a:spcAft>
              <a:buNone/>
            </a:pPr>
            <a:r>
              <a:rPr lang="en-US" sz="2000" b="1">
                <a:latin typeface="Courier New"/>
                <a:ea typeface="Courier New"/>
                <a:cs typeface="Courier New"/>
                <a:sym typeface="Courier New"/>
              </a:rPr>
              <a:t>F4();</a:t>
            </a:r>
            <a:endParaRPr sz="2000">
              <a:latin typeface="Courier New"/>
              <a:ea typeface="Courier New"/>
              <a:cs typeface="Courier New"/>
              <a:sym typeface="Courier New"/>
            </a:endParaRPr>
          </a:p>
          <a:p>
            <a:pPr marL="0" marR="0" lvl="0" indent="0" algn="l" rtl="0">
              <a:lnSpc>
                <a:spcPct val="100000"/>
              </a:lnSpc>
              <a:spcBef>
                <a:spcPts val="0"/>
              </a:spcBef>
              <a:spcAft>
                <a:spcPts val="0"/>
              </a:spcAft>
              <a:buNone/>
            </a:pPr>
            <a:endParaRPr sz="2200">
              <a:latin typeface="Courier New"/>
              <a:ea typeface="Courier New"/>
              <a:cs typeface="Courier New"/>
              <a:sym typeface="Courier New"/>
            </a:endParaRPr>
          </a:p>
          <a:p>
            <a:pPr marL="417830" marR="1179830" lvl="0" indent="-327660" algn="l" rtl="0">
              <a:lnSpc>
                <a:spcPct val="96000"/>
              </a:lnSpc>
              <a:spcBef>
                <a:spcPts val="1365"/>
              </a:spcBef>
              <a:spcAft>
                <a:spcPts val="0"/>
              </a:spcAft>
              <a:buNone/>
            </a:pPr>
            <a:r>
              <a:rPr lang="en-US" sz="2000" b="1">
                <a:latin typeface="Times New Roman"/>
                <a:ea typeface="Times New Roman"/>
                <a:cs typeface="Times New Roman"/>
                <a:sym typeface="Times New Roman"/>
              </a:rPr>
              <a:t>Test Cases for Decision  Coverage:</a:t>
            </a:r>
            <a:endParaRPr sz="2000">
              <a:latin typeface="Times New Roman"/>
              <a:ea typeface="Times New Roman"/>
              <a:cs typeface="Times New Roman"/>
              <a:sym typeface="Times New Roman"/>
            </a:endParaRPr>
          </a:p>
          <a:p>
            <a:pPr marL="90170" marR="0" lvl="0" indent="0" algn="l" rtl="0">
              <a:lnSpc>
                <a:spcPct val="100000"/>
              </a:lnSpc>
              <a:spcBef>
                <a:spcPts val="495"/>
              </a:spcBef>
              <a:spcAft>
                <a:spcPts val="0"/>
              </a:spcAft>
              <a:buNone/>
            </a:pPr>
            <a:r>
              <a:rPr lang="en-US" sz="2000" b="1">
                <a:latin typeface="Times New Roman"/>
                <a:ea typeface="Times New Roman"/>
                <a:cs typeface="Times New Roman"/>
                <a:sym typeface="Times New Roman"/>
              </a:rPr>
              <a:t>A=T, B=T</a:t>
            </a:r>
            <a:endParaRPr sz="2000">
              <a:latin typeface="Times New Roman"/>
              <a:ea typeface="Times New Roman"/>
              <a:cs typeface="Times New Roman"/>
              <a:sym typeface="Times New Roman"/>
            </a:endParaRPr>
          </a:p>
          <a:p>
            <a:pPr marL="90170" marR="0" lvl="0" indent="0" algn="l" rtl="0">
              <a:lnSpc>
                <a:spcPct val="100000"/>
              </a:lnSpc>
              <a:spcBef>
                <a:spcPts val="484"/>
              </a:spcBef>
              <a:spcAft>
                <a:spcPts val="0"/>
              </a:spcAft>
              <a:buNone/>
            </a:pPr>
            <a:r>
              <a:rPr lang="en-US" sz="2000" b="1">
                <a:latin typeface="Times New Roman"/>
                <a:ea typeface="Times New Roman"/>
                <a:cs typeface="Times New Roman"/>
                <a:sym typeface="Times New Roman"/>
              </a:rPr>
              <a:t>A=F, B=F</a:t>
            </a:r>
            <a:endParaRPr sz="2000">
              <a:latin typeface="Times New Roman"/>
              <a:ea typeface="Times New Roman"/>
              <a:cs typeface="Times New Roman"/>
              <a:sym typeface="Times New Roman"/>
            </a:endParaRPr>
          </a:p>
        </p:txBody>
      </p:sp>
      <p:sp>
        <p:nvSpPr>
          <p:cNvPr id="177" name="Google Shape;177;g2fcb1e980bc_0_24"/>
          <p:cNvSpPr/>
          <p:nvPr/>
        </p:nvSpPr>
        <p:spPr>
          <a:xfrm>
            <a:off x="4419600" y="1295400"/>
            <a:ext cx="4495800" cy="4400550"/>
          </a:xfrm>
          <a:custGeom>
            <a:avLst/>
            <a:gdLst/>
            <a:ahLst/>
            <a:cxnLst/>
            <a:rect l="l" t="t" r="r" b="b"/>
            <a:pathLst>
              <a:path w="4495800" h="4400550" extrusionOk="0">
                <a:moveTo>
                  <a:pt x="0" y="4400550"/>
                </a:moveTo>
                <a:lnTo>
                  <a:pt x="4495800" y="4400550"/>
                </a:lnTo>
                <a:lnTo>
                  <a:pt x="4495800" y="0"/>
                </a:lnTo>
                <a:lnTo>
                  <a:pt x="0" y="0"/>
                </a:lnTo>
                <a:lnTo>
                  <a:pt x="0" y="440055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8" name="Google Shape;178;g2fcb1e980bc_0_24"/>
          <p:cNvSpPr txBox="1"/>
          <p:nvPr/>
        </p:nvSpPr>
        <p:spPr>
          <a:xfrm>
            <a:off x="4499228" y="1298194"/>
            <a:ext cx="4194300" cy="3750600"/>
          </a:xfrm>
          <a:prstGeom prst="rect">
            <a:avLst/>
          </a:prstGeom>
          <a:noFill/>
          <a:ln>
            <a:noFill/>
          </a:ln>
        </p:spPr>
        <p:txBody>
          <a:bodyPr spcFirstLastPara="1" wrap="square" lIns="0" tIns="13325" rIns="0" bIns="0" anchor="t" anchorCtr="0">
            <a:spAutoFit/>
          </a:bodyPr>
          <a:lstStyle/>
          <a:p>
            <a:pPr marL="315595" marR="974725" lvl="0" indent="-303530" algn="l" rtl="0">
              <a:lnSpc>
                <a:spcPct val="100000"/>
              </a:lnSpc>
              <a:spcBef>
                <a:spcPts val="0"/>
              </a:spcBef>
              <a:spcAft>
                <a:spcPts val="0"/>
              </a:spcAft>
              <a:buNone/>
            </a:pPr>
            <a:r>
              <a:rPr lang="en-US" sz="2000" b="1">
                <a:latin typeface="Courier New"/>
                <a:ea typeface="Courier New"/>
                <a:cs typeface="Courier New"/>
                <a:sym typeface="Courier New"/>
              </a:rPr>
              <a:t>if (A &amp;&amp; (B || F1()))  F2();</a:t>
            </a:r>
            <a:endParaRPr sz="2000">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n-US" sz="2000" b="1">
                <a:latin typeface="Courier New"/>
                <a:ea typeface="Courier New"/>
                <a:cs typeface="Courier New"/>
                <a:sym typeface="Courier New"/>
              </a:rPr>
              <a:t>else</a:t>
            </a:r>
            <a:endParaRPr sz="2000">
              <a:latin typeface="Courier New"/>
              <a:ea typeface="Courier New"/>
              <a:cs typeface="Courier New"/>
              <a:sym typeface="Courier New"/>
            </a:endParaRPr>
          </a:p>
          <a:p>
            <a:pPr marL="315595" marR="0" lvl="0" indent="0" algn="l" rtl="0">
              <a:lnSpc>
                <a:spcPct val="100000"/>
              </a:lnSpc>
              <a:spcBef>
                <a:spcPts val="0"/>
              </a:spcBef>
              <a:spcAft>
                <a:spcPts val="0"/>
              </a:spcAft>
              <a:buNone/>
            </a:pPr>
            <a:r>
              <a:rPr lang="en-US" sz="2000" b="1">
                <a:latin typeface="Courier New"/>
                <a:ea typeface="Courier New"/>
                <a:cs typeface="Courier New"/>
                <a:sym typeface="Courier New"/>
              </a:rPr>
              <a:t>F3();</a:t>
            </a:r>
            <a:endParaRPr sz="2000">
              <a:latin typeface="Courier New"/>
              <a:ea typeface="Courier New"/>
              <a:cs typeface="Courier New"/>
              <a:sym typeface="Courier New"/>
            </a:endParaRPr>
          </a:p>
          <a:p>
            <a:pPr marL="0" marR="0" lvl="0" indent="0" algn="l" rtl="0">
              <a:lnSpc>
                <a:spcPct val="100000"/>
              </a:lnSpc>
              <a:spcBef>
                <a:spcPts val="30"/>
              </a:spcBef>
              <a:spcAft>
                <a:spcPts val="0"/>
              </a:spcAft>
              <a:buNone/>
            </a:pPr>
            <a:endParaRPr sz="2250">
              <a:latin typeface="Courier New"/>
              <a:ea typeface="Courier New"/>
              <a:cs typeface="Courier New"/>
              <a:sym typeface="Courier New"/>
            </a:endParaRPr>
          </a:p>
          <a:p>
            <a:pPr marL="12700" marR="5080" lvl="0" indent="0" algn="l" rtl="0">
              <a:lnSpc>
                <a:spcPct val="100000"/>
              </a:lnSpc>
              <a:spcBef>
                <a:spcPts val="0"/>
              </a:spcBef>
              <a:spcAft>
                <a:spcPts val="0"/>
              </a:spcAft>
              <a:buNone/>
            </a:pPr>
            <a:r>
              <a:rPr lang="en-US" sz="2000" b="1">
                <a:latin typeface="Arial"/>
                <a:ea typeface="Arial"/>
                <a:cs typeface="Arial"/>
                <a:sym typeface="Arial"/>
              </a:rPr>
              <a:t>Test Cases for Decision Coverage:  A=T, B=T</a:t>
            </a:r>
            <a:endParaRPr sz="2000">
              <a:latin typeface="Arial"/>
              <a:ea typeface="Arial"/>
              <a:cs typeface="Arial"/>
              <a:sym typeface="Arial"/>
            </a:endParaRPr>
          </a:p>
          <a:p>
            <a:pPr marL="12700" marR="0" lvl="0" indent="0" algn="l" rtl="0">
              <a:lnSpc>
                <a:spcPct val="100000"/>
              </a:lnSpc>
              <a:spcBef>
                <a:spcPts val="0"/>
              </a:spcBef>
              <a:spcAft>
                <a:spcPts val="0"/>
              </a:spcAft>
              <a:buNone/>
            </a:pPr>
            <a:r>
              <a:rPr lang="en-US" sz="2000" b="1">
                <a:latin typeface="Arial"/>
                <a:ea typeface="Arial"/>
                <a:cs typeface="Arial"/>
                <a:sym typeface="Arial"/>
              </a:rPr>
              <a:t>A=F</a:t>
            </a:r>
            <a:endParaRPr sz="2000">
              <a:latin typeface="Arial"/>
              <a:ea typeface="Arial"/>
              <a:cs typeface="Arial"/>
              <a:sym typeface="Arial"/>
            </a:endParaRPr>
          </a:p>
          <a:p>
            <a:pPr marL="12700" marR="53975" lvl="0" indent="0" algn="l" rtl="0">
              <a:lnSpc>
                <a:spcPct val="100000"/>
              </a:lnSpc>
              <a:spcBef>
                <a:spcPts val="5"/>
              </a:spcBef>
              <a:spcAft>
                <a:spcPts val="0"/>
              </a:spcAft>
              <a:buNone/>
            </a:pPr>
            <a:r>
              <a:rPr lang="en-US" sz="2000" b="1" u="sng">
                <a:latin typeface="Arial"/>
                <a:ea typeface="Arial"/>
                <a:cs typeface="Arial"/>
                <a:sym typeface="Arial"/>
              </a:rPr>
              <a:t>Problem</a:t>
            </a:r>
            <a:r>
              <a:rPr lang="en-US" sz="2000" b="1">
                <a:latin typeface="Arial"/>
                <a:ea typeface="Arial"/>
                <a:cs typeface="Arial"/>
                <a:sym typeface="Arial"/>
              </a:rPr>
              <a:t>: F1() never gets called.  This problem occurs in languages  with short circuiting boolean  operators</a:t>
            </a:r>
            <a:endParaRPr sz="2000">
              <a:latin typeface="Arial"/>
              <a:ea typeface="Arial"/>
              <a:cs typeface="Arial"/>
              <a:sym typeface="Arial"/>
            </a:endParaRPr>
          </a:p>
        </p:txBody>
      </p:sp>
      <p:sp>
        <p:nvSpPr>
          <p:cNvPr id="179" name="Google Shape;179;g2fcb1e980bc_0_24"/>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g2fcb1e980bc_0_33"/>
          <p:cNvPicPr preferRelativeResize="0"/>
          <p:nvPr/>
        </p:nvPicPr>
        <p:blipFill rotWithShape="1">
          <a:blip r:embed="rId3">
            <a:alphaModFix/>
          </a:blip>
          <a:srcRect/>
          <a:stretch/>
        </p:blipFill>
        <p:spPr>
          <a:xfrm>
            <a:off x="457200" y="344424"/>
            <a:ext cx="5413248" cy="650748"/>
          </a:xfrm>
          <a:prstGeom prst="rect">
            <a:avLst/>
          </a:prstGeom>
          <a:noFill/>
          <a:ln>
            <a:noFill/>
          </a:ln>
        </p:spPr>
      </p:pic>
      <p:sp>
        <p:nvSpPr>
          <p:cNvPr id="185" name="Google Shape;185;g2fcb1e980bc_0_33"/>
          <p:cNvSpPr txBox="1">
            <a:spLocks noGrp="1"/>
          </p:cNvSpPr>
          <p:nvPr>
            <p:ph type="title"/>
          </p:nvPr>
        </p:nvSpPr>
        <p:spPr>
          <a:xfrm>
            <a:off x="681024" y="424688"/>
            <a:ext cx="49353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Decision Coverage Comments</a:t>
            </a:r>
            <a:endParaRPr sz="3000"/>
          </a:p>
        </p:txBody>
      </p:sp>
      <p:sp>
        <p:nvSpPr>
          <p:cNvPr id="186" name="Google Shape;186;g2fcb1e980bc_0_33"/>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13</a:t>
            </a:fld>
            <a:endParaRPr/>
          </a:p>
        </p:txBody>
      </p:sp>
      <p:sp>
        <p:nvSpPr>
          <p:cNvPr id="187" name="Google Shape;187;g2fcb1e980bc_0_33"/>
          <p:cNvSpPr txBox="1"/>
          <p:nvPr/>
        </p:nvSpPr>
        <p:spPr>
          <a:xfrm>
            <a:off x="735279" y="1587246"/>
            <a:ext cx="7721100" cy="2665200"/>
          </a:xfrm>
          <a:prstGeom prst="rect">
            <a:avLst/>
          </a:prstGeom>
          <a:noFill/>
          <a:ln>
            <a:noFill/>
          </a:ln>
        </p:spPr>
        <p:txBody>
          <a:bodyPr spcFirstLastPara="1" wrap="square" lIns="0" tIns="53975" rIns="0" bIns="0" anchor="t" anchorCtr="0">
            <a:spAutoFit/>
          </a:bodyPr>
          <a:lstStyle/>
          <a:p>
            <a:pPr marL="339725" marR="5080" lvl="0" indent="-327660" algn="l" rtl="0">
              <a:lnSpc>
                <a:spcPct val="107916"/>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This measure has the advantage of simplicity without the  problems of statement coverage.</a:t>
            </a:r>
            <a:endParaRPr sz="2400">
              <a:latin typeface="Times New Roman"/>
              <a:ea typeface="Times New Roman"/>
              <a:cs typeface="Times New Roman"/>
              <a:sym typeface="Times New Roman"/>
            </a:endParaRPr>
          </a:p>
          <a:p>
            <a:pPr marL="0" marR="0" lvl="0" indent="0" algn="l" rtl="0">
              <a:lnSpc>
                <a:spcPct val="100000"/>
              </a:lnSpc>
              <a:spcBef>
                <a:spcPts val="0"/>
              </a:spcBef>
              <a:spcAft>
                <a:spcPts val="0"/>
              </a:spcAft>
              <a:buSzPts val="2700"/>
              <a:buFont typeface="Noto Sans Symbols"/>
              <a:buNone/>
            </a:pPr>
            <a:endParaRPr sz="2700">
              <a:latin typeface="Times New Roman"/>
              <a:ea typeface="Times New Roman"/>
              <a:cs typeface="Times New Roman"/>
              <a:sym typeface="Times New Roman"/>
            </a:endParaRPr>
          </a:p>
          <a:p>
            <a:pPr marL="339725" marR="529590" lvl="0" indent="-327660" algn="l" rtl="0">
              <a:lnSpc>
                <a:spcPct val="107916"/>
              </a:lnSpc>
              <a:spcBef>
                <a:spcPts val="1800"/>
              </a:spcBef>
              <a:spcAft>
                <a:spcPts val="0"/>
              </a:spcAft>
              <a:buSzPts val="2400"/>
              <a:buFont typeface="Noto Sans Symbols"/>
              <a:buChar char="❑"/>
            </a:pPr>
            <a:r>
              <a:rPr lang="en-US" sz="2400" b="1">
                <a:latin typeface="Times New Roman"/>
                <a:ea typeface="Times New Roman"/>
                <a:cs typeface="Times New Roman"/>
                <a:sym typeface="Times New Roman"/>
              </a:rPr>
              <a:t>A disadvantage may produce gaps in tested code in  programs written in languages that have short-circuit  logic operators (C, C++, Java etc.)</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g2fcb1e980bc_0_40"/>
          <p:cNvPicPr preferRelativeResize="0"/>
          <p:nvPr/>
        </p:nvPicPr>
        <p:blipFill rotWithShape="1">
          <a:blip r:embed="rId3">
            <a:alphaModFix/>
          </a:blip>
          <a:srcRect/>
          <a:stretch/>
        </p:blipFill>
        <p:spPr>
          <a:xfrm>
            <a:off x="457200" y="344424"/>
            <a:ext cx="3730752" cy="650748"/>
          </a:xfrm>
          <a:prstGeom prst="rect">
            <a:avLst/>
          </a:prstGeom>
          <a:noFill/>
          <a:ln>
            <a:noFill/>
          </a:ln>
        </p:spPr>
      </p:pic>
      <p:sp>
        <p:nvSpPr>
          <p:cNvPr id="193" name="Google Shape;193;g2fcb1e980bc_0_40"/>
          <p:cNvSpPr txBox="1">
            <a:spLocks noGrp="1"/>
          </p:cNvSpPr>
          <p:nvPr>
            <p:ph type="title"/>
          </p:nvPr>
        </p:nvSpPr>
        <p:spPr>
          <a:xfrm>
            <a:off x="681026" y="424700"/>
            <a:ext cx="51735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Condition Coverage</a:t>
            </a:r>
            <a:endParaRPr sz="3000"/>
          </a:p>
        </p:txBody>
      </p:sp>
      <p:sp>
        <p:nvSpPr>
          <p:cNvPr id="194" name="Google Shape;194;g2fcb1e980bc_0_40"/>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14</a:t>
            </a:fld>
            <a:endParaRPr/>
          </a:p>
        </p:txBody>
      </p:sp>
      <p:sp>
        <p:nvSpPr>
          <p:cNvPr id="195" name="Google Shape;195;g2fcb1e980bc_0_40"/>
          <p:cNvSpPr txBox="1"/>
          <p:nvPr/>
        </p:nvSpPr>
        <p:spPr>
          <a:xfrm>
            <a:off x="763625" y="1242186"/>
            <a:ext cx="7695600" cy="4887600"/>
          </a:xfrm>
          <a:prstGeom prst="rect">
            <a:avLst/>
          </a:prstGeom>
          <a:noFill/>
          <a:ln>
            <a:noFill/>
          </a:ln>
        </p:spPr>
        <p:txBody>
          <a:bodyPr spcFirstLastPara="1" wrap="square" lIns="0" tIns="83800" rIns="0" bIns="0" anchor="t" anchorCtr="0">
            <a:spAutoFit/>
          </a:bodyPr>
          <a:lstStyle/>
          <a:p>
            <a:pPr marL="339725" marR="254000" lvl="0" indent="-327660" algn="l" rtl="0">
              <a:lnSpc>
                <a:spcPct val="95833"/>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Condition coverage reports the </a:t>
            </a:r>
            <a:r>
              <a:rPr lang="en-US" sz="2400" b="1">
                <a:solidFill>
                  <a:srgbClr val="FF0000"/>
                </a:solidFill>
                <a:latin typeface="Times New Roman"/>
                <a:ea typeface="Times New Roman"/>
                <a:cs typeface="Times New Roman"/>
                <a:sym typeface="Times New Roman"/>
              </a:rPr>
              <a:t>true or false outcome of  each Boolean sub-expression</a:t>
            </a:r>
            <a:r>
              <a:rPr lang="en-US" sz="2400" b="1">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0" marR="0" lvl="0" indent="0" algn="l" rtl="0">
              <a:lnSpc>
                <a:spcPct val="100000"/>
              </a:lnSpc>
              <a:spcBef>
                <a:spcPts val="30"/>
              </a:spcBef>
              <a:spcAft>
                <a:spcPts val="0"/>
              </a:spcAft>
              <a:buSzPts val="3500"/>
              <a:buFont typeface="Noto Sans Symbols"/>
              <a:buNone/>
            </a:pPr>
            <a:endParaRPr sz="2400">
              <a:latin typeface="Times New Roman"/>
              <a:ea typeface="Times New Roman"/>
              <a:cs typeface="Times New Roman"/>
              <a:sym typeface="Times New Roman"/>
            </a:endParaRPr>
          </a:p>
          <a:p>
            <a:pPr marL="340360" marR="0" lvl="0" indent="-327660" algn="l" rtl="0">
              <a:lnSpc>
                <a:spcPct val="107916"/>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Condition coverage measures the sub-expressions</a:t>
            </a:r>
            <a:endParaRPr sz="2400">
              <a:latin typeface="Times New Roman"/>
              <a:ea typeface="Times New Roman"/>
              <a:cs typeface="Times New Roman"/>
              <a:sym typeface="Times New Roman"/>
            </a:endParaRPr>
          </a:p>
          <a:p>
            <a:pPr marL="339725" marR="0" lvl="0" indent="0" algn="l" rtl="0">
              <a:lnSpc>
                <a:spcPct val="107916"/>
              </a:lnSpc>
              <a:spcBef>
                <a:spcPts val="0"/>
              </a:spcBef>
              <a:spcAft>
                <a:spcPts val="0"/>
              </a:spcAft>
              <a:buNone/>
            </a:pPr>
            <a:r>
              <a:rPr lang="en-US" sz="2400" b="1">
                <a:latin typeface="Times New Roman"/>
                <a:ea typeface="Times New Roman"/>
                <a:cs typeface="Times New Roman"/>
                <a:sym typeface="Times New Roman"/>
              </a:rPr>
              <a:t>independently of each other.</a:t>
            </a:r>
            <a:endParaRPr sz="2400">
              <a:latin typeface="Times New Roman"/>
              <a:ea typeface="Times New Roman"/>
              <a:cs typeface="Times New Roman"/>
              <a:sym typeface="Times New Roman"/>
            </a:endParaRPr>
          </a:p>
          <a:p>
            <a:pPr marL="0" marR="0" lvl="0" indent="0" algn="l" rtl="0">
              <a:lnSpc>
                <a:spcPct val="100000"/>
              </a:lnSpc>
              <a:spcBef>
                <a:spcPts val="45"/>
              </a:spcBef>
              <a:spcAft>
                <a:spcPts val="0"/>
              </a:spcAft>
              <a:buNone/>
            </a:pPr>
            <a:endParaRPr sz="2400">
              <a:latin typeface="Times New Roman"/>
              <a:ea typeface="Times New Roman"/>
              <a:cs typeface="Times New Roman"/>
              <a:sym typeface="Times New Roman"/>
            </a:endParaRPr>
          </a:p>
          <a:p>
            <a:pPr marL="339725" marR="612775" lvl="0" indent="-327660" algn="l" rtl="0">
              <a:lnSpc>
                <a:spcPct val="9625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This measure is similar to decision coverage but has  better sensitivity to the control flow.</a:t>
            </a:r>
            <a:endParaRPr sz="2400">
              <a:latin typeface="Times New Roman"/>
              <a:ea typeface="Times New Roman"/>
              <a:cs typeface="Times New Roman"/>
              <a:sym typeface="Times New Roman"/>
            </a:endParaRPr>
          </a:p>
          <a:p>
            <a:pPr marL="0" marR="0" lvl="0" indent="0" algn="l" rtl="0">
              <a:lnSpc>
                <a:spcPct val="100000"/>
              </a:lnSpc>
              <a:spcBef>
                <a:spcPts val="45"/>
              </a:spcBef>
              <a:spcAft>
                <a:spcPts val="0"/>
              </a:spcAft>
              <a:buSzPts val="4000"/>
              <a:buFont typeface="Noto Sans Symbols"/>
              <a:buNone/>
            </a:pPr>
            <a:endParaRPr sz="2400">
              <a:latin typeface="Times New Roman"/>
              <a:ea typeface="Times New Roman"/>
              <a:cs typeface="Times New Roman"/>
              <a:sym typeface="Times New Roman"/>
            </a:endParaRPr>
          </a:p>
          <a:p>
            <a:pPr marL="339725" marR="5080" lvl="0" indent="-327660" algn="l" rtl="0">
              <a:lnSpc>
                <a:spcPct val="792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An extension of Condition Coverage is the  </a:t>
            </a:r>
            <a:r>
              <a:rPr lang="en-US" sz="2400" b="1" i="1">
                <a:latin typeface="Times New Roman"/>
                <a:ea typeface="Times New Roman"/>
                <a:cs typeface="Times New Roman"/>
                <a:sym typeface="Times New Roman"/>
              </a:rPr>
              <a:t>Condition/Decision Coverage </a:t>
            </a:r>
            <a:r>
              <a:rPr lang="en-US" sz="2400" b="1">
                <a:latin typeface="Times New Roman"/>
                <a:ea typeface="Times New Roman"/>
                <a:cs typeface="Times New Roman"/>
                <a:sym typeface="Times New Roman"/>
              </a:rPr>
              <a:t>which is a hybrid measure  composed by the union of condition coverage and  decision coverage. It has the advantage of simplicity but  without the shortcomings of its component measures.</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2fcb1e980bc_0_47"/>
          <p:cNvPicPr preferRelativeResize="0"/>
          <p:nvPr/>
        </p:nvPicPr>
        <p:blipFill rotWithShape="1">
          <a:blip r:embed="rId3">
            <a:alphaModFix/>
          </a:blip>
          <a:srcRect/>
          <a:stretch/>
        </p:blipFill>
        <p:spPr>
          <a:xfrm>
            <a:off x="457200" y="344424"/>
            <a:ext cx="5440680" cy="650748"/>
          </a:xfrm>
          <a:prstGeom prst="rect">
            <a:avLst/>
          </a:prstGeom>
          <a:noFill/>
          <a:ln>
            <a:noFill/>
          </a:ln>
        </p:spPr>
      </p:pic>
      <p:sp>
        <p:nvSpPr>
          <p:cNvPr id="201" name="Google Shape;201;g2fcb1e980bc_0_47"/>
          <p:cNvSpPr txBox="1">
            <a:spLocks noGrp="1"/>
          </p:cNvSpPr>
          <p:nvPr>
            <p:ph type="title"/>
          </p:nvPr>
        </p:nvSpPr>
        <p:spPr>
          <a:xfrm>
            <a:off x="681024" y="424688"/>
            <a:ext cx="49632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Condition Coverage Examples</a:t>
            </a:r>
            <a:endParaRPr sz="3000"/>
          </a:p>
        </p:txBody>
      </p:sp>
      <p:sp>
        <p:nvSpPr>
          <p:cNvPr id="202" name="Google Shape;202;g2fcb1e980bc_0_47"/>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15</a:t>
            </a:fld>
            <a:endParaRPr/>
          </a:p>
        </p:txBody>
      </p:sp>
      <p:sp>
        <p:nvSpPr>
          <p:cNvPr id="203" name="Google Shape;203;g2fcb1e980bc_0_47"/>
          <p:cNvSpPr txBox="1"/>
          <p:nvPr/>
        </p:nvSpPr>
        <p:spPr>
          <a:xfrm>
            <a:off x="762000" y="1371600"/>
            <a:ext cx="4181400" cy="3377400"/>
          </a:xfrm>
          <a:prstGeom prst="rect">
            <a:avLst/>
          </a:prstGeom>
          <a:noFill/>
          <a:ln w="12700" cap="flat" cmpd="sng">
            <a:solidFill>
              <a:srgbClr val="000000"/>
            </a:solidFill>
            <a:prstDash val="solid"/>
            <a:round/>
            <a:headEnd type="none" w="sm" len="sm"/>
            <a:tailEnd type="none" w="sm" len="sm"/>
          </a:ln>
        </p:spPr>
        <p:txBody>
          <a:bodyPr spcFirstLastPara="1" wrap="square" lIns="0" tIns="0" rIns="0" bIns="0" anchor="t" anchorCtr="0">
            <a:spAutoFit/>
          </a:bodyPr>
          <a:lstStyle/>
          <a:p>
            <a:pPr marL="91440" marR="0" lvl="0" indent="0" algn="l" rtl="0">
              <a:lnSpc>
                <a:spcPct val="110000"/>
              </a:lnSpc>
              <a:spcBef>
                <a:spcPts val="0"/>
              </a:spcBef>
              <a:spcAft>
                <a:spcPts val="0"/>
              </a:spcAft>
              <a:buNone/>
            </a:pPr>
            <a:r>
              <a:rPr lang="en-US" sz="1800" b="1">
                <a:latin typeface="Courier New"/>
                <a:ea typeface="Courier New"/>
                <a:cs typeface="Courier New"/>
                <a:sym typeface="Courier New"/>
              </a:rPr>
              <a:t>if(A &amp;&amp; B)</a:t>
            </a:r>
            <a:endParaRPr sz="1800">
              <a:latin typeface="Courier New"/>
              <a:ea typeface="Courier New"/>
              <a:cs typeface="Courier New"/>
              <a:sym typeface="Courier New"/>
            </a:endParaRPr>
          </a:p>
          <a:p>
            <a:pPr marL="364490" marR="0" lvl="0" indent="0" algn="l" rtl="0">
              <a:lnSpc>
                <a:spcPct val="100000"/>
              </a:lnSpc>
              <a:spcBef>
                <a:spcPts val="0"/>
              </a:spcBef>
              <a:spcAft>
                <a:spcPts val="0"/>
              </a:spcAft>
              <a:buNone/>
            </a:pPr>
            <a:r>
              <a:rPr lang="en-US" sz="1800" b="1">
                <a:latin typeface="Courier New"/>
                <a:ea typeface="Courier New"/>
                <a:cs typeface="Courier New"/>
                <a:sym typeface="Courier New"/>
              </a:rPr>
              <a:t>F1();</a:t>
            </a:r>
            <a:endParaRPr sz="1800">
              <a:latin typeface="Courier New"/>
              <a:ea typeface="Courier New"/>
              <a:cs typeface="Courier New"/>
              <a:sym typeface="Courier New"/>
            </a:endParaRPr>
          </a:p>
          <a:p>
            <a:pPr marL="91440" marR="0" lvl="0" indent="0" algn="l" rtl="0">
              <a:lnSpc>
                <a:spcPct val="100000"/>
              </a:lnSpc>
              <a:spcBef>
                <a:spcPts val="0"/>
              </a:spcBef>
              <a:spcAft>
                <a:spcPts val="0"/>
              </a:spcAft>
              <a:buNone/>
            </a:pPr>
            <a:r>
              <a:rPr lang="en-US" sz="1800" b="1">
                <a:latin typeface="Courier New"/>
                <a:ea typeface="Courier New"/>
                <a:cs typeface="Courier New"/>
                <a:sym typeface="Courier New"/>
              </a:rPr>
              <a:t>else</a:t>
            </a:r>
            <a:endParaRPr sz="1800">
              <a:latin typeface="Courier New"/>
              <a:ea typeface="Courier New"/>
              <a:cs typeface="Courier New"/>
              <a:sym typeface="Courier New"/>
            </a:endParaRPr>
          </a:p>
          <a:p>
            <a:pPr marL="364490" marR="0" lvl="0" indent="0" algn="l" rtl="0">
              <a:lnSpc>
                <a:spcPct val="100000"/>
              </a:lnSpc>
              <a:spcBef>
                <a:spcPts val="0"/>
              </a:spcBef>
              <a:spcAft>
                <a:spcPts val="0"/>
              </a:spcAft>
              <a:buNone/>
            </a:pPr>
            <a:r>
              <a:rPr lang="en-US" sz="1800" b="1">
                <a:latin typeface="Courier New"/>
                <a:ea typeface="Courier New"/>
                <a:cs typeface="Courier New"/>
                <a:sym typeface="Courier New"/>
              </a:rPr>
              <a:t>F2();</a:t>
            </a:r>
            <a:endParaRPr sz="1800">
              <a:latin typeface="Courier New"/>
              <a:ea typeface="Courier New"/>
              <a:cs typeface="Courier New"/>
              <a:sym typeface="Courier New"/>
            </a:endParaRPr>
          </a:p>
          <a:p>
            <a:pPr marL="91440" marR="0" lvl="0" indent="0" algn="l" rtl="0">
              <a:lnSpc>
                <a:spcPct val="100000"/>
              </a:lnSpc>
              <a:spcBef>
                <a:spcPts val="0"/>
              </a:spcBef>
              <a:spcAft>
                <a:spcPts val="0"/>
              </a:spcAft>
              <a:buNone/>
            </a:pPr>
            <a:r>
              <a:rPr lang="en-US" sz="1800" b="1">
                <a:latin typeface="Courier New"/>
                <a:ea typeface="Courier New"/>
                <a:cs typeface="Courier New"/>
                <a:sym typeface="Courier New"/>
              </a:rPr>
              <a:t>if(C)</a:t>
            </a:r>
            <a:endParaRPr sz="1800">
              <a:latin typeface="Courier New"/>
              <a:ea typeface="Courier New"/>
              <a:cs typeface="Courier New"/>
              <a:sym typeface="Courier New"/>
            </a:endParaRPr>
          </a:p>
          <a:p>
            <a:pPr marL="364490" marR="0" lvl="0" indent="0" algn="l" rtl="0">
              <a:lnSpc>
                <a:spcPct val="100000"/>
              </a:lnSpc>
              <a:spcBef>
                <a:spcPts val="0"/>
              </a:spcBef>
              <a:spcAft>
                <a:spcPts val="0"/>
              </a:spcAft>
              <a:buNone/>
            </a:pPr>
            <a:r>
              <a:rPr lang="en-US" sz="1800" b="1">
                <a:latin typeface="Courier New"/>
                <a:ea typeface="Courier New"/>
                <a:cs typeface="Courier New"/>
                <a:sym typeface="Courier New"/>
              </a:rPr>
              <a:t>F3()</a:t>
            </a:r>
            <a:endParaRPr sz="1800">
              <a:latin typeface="Courier New"/>
              <a:ea typeface="Courier New"/>
              <a:cs typeface="Courier New"/>
              <a:sym typeface="Courier New"/>
            </a:endParaRPr>
          </a:p>
          <a:p>
            <a:pPr marL="91440" marR="0" lvl="0" indent="0" algn="l" rtl="0">
              <a:lnSpc>
                <a:spcPct val="100000"/>
              </a:lnSpc>
              <a:spcBef>
                <a:spcPts val="0"/>
              </a:spcBef>
              <a:spcAft>
                <a:spcPts val="0"/>
              </a:spcAft>
              <a:buNone/>
            </a:pPr>
            <a:r>
              <a:rPr lang="en-US" sz="1800" b="1">
                <a:latin typeface="Courier New"/>
                <a:ea typeface="Courier New"/>
                <a:cs typeface="Courier New"/>
                <a:sym typeface="Courier New"/>
              </a:rPr>
              <a:t>else</a:t>
            </a:r>
            <a:endParaRPr sz="1800">
              <a:latin typeface="Courier New"/>
              <a:ea typeface="Courier New"/>
              <a:cs typeface="Courier New"/>
              <a:sym typeface="Courier New"/>
            </a:endParaRPr>
          </a:p>
          <a:p>
            <a:pPr marL="364490" marR="0" lvl="0" indent="0" algn="l" rtl="0">
              <a:lnSpc>
                <a:spcPct val="100000"/>
              </a:lnSpc>
              <a:spcBef>
                <a:spcPts val="0"/>
              </a:spcBef>
              <a:spcAft>
                <a:spcPts val="0"/>
              </a:spcAft>
              <a:buNone/>
            </a:pPr>
            <a:r>
              <a:rPr lang="en-US" sz="1800" b="1">
                <a:latin typeface="Courier New"/>
                <a:ea typeface="Courier New"/>
                <a:cs typeface="Courier New"/>
                <a:sym typeface="Courier New"/>
              </a:rPr>
              <a:t>F4();</a:t>
            </a:r>
            <a:endParaRPr sz="1800">
              <a:latin typeface="Courier New"/>
              <a:ea typeface="Courier New"/>
              <a:cs typeface="Courier New"/>
              <a:sym typeface="Courier New"/>
            </a:endParaRPr>
          </a:p>
          <a:p>
            <a:pPr marL="0" marR="0" lvl="0" indent="0" algn="l" rtl="0">
              <a:lnSpc>
                <a:spcPct val="100000"/>
              </a:lnSpc>
              <a:spcBef>
                <a:spcPts val="15"/>
              </a:spcBef>
              <a:spcAft>
                <a:spcPts val="0"/>
              </a:spcAft>
              <a:buNone/>
            </a:pPr>
            <a:endParaRPr sz="1950">
              <a:latin typeface="Courier New"/>
              <a:ea typeface="Courier New"/>
              <a:cs typeface="Courier New"/>
              <a:sym typeface="Courier New"/>
            </a:endParaRPr>
          </a:p>
          <a:p>
            <a:pPr marL="91440" marR="220978" lvl="0" indent="0" algn="l" rtl="0">
              <a:lnSpc>
                <a:spcPct val="100000"/>
              </a:lnSpc>
              <a:spcBef>
                <a:spcPts val="0"/>
              </a:spcBef>
              <a:spcAft>
                <a:spcPts val="0"/>
              </a:spcAft>
              <a:buNone/>
            </a:pPr>
            <a:r>
              <a:rPr lang="en-US" sz="1800" b="1">
                <a:latin typeface="Arial"/>
                <a:ea typeface="Arial"/>
                <a:cs typeface="Arial"/>
                <a:sym typeface="Arial"/>
              </a:rPr>
              <a:t>Test Cases for Condition Coverage:  A=T, B=T, C=F</a:t>
            </a:r>
            <a:endParaRPr sz="1800">
              <a:latin typeface="Arial"/>
              <a:ea typeface="Arial"/>
              <a:cs typeface="Arial"/>
              <a:sym typeface="Arial"/>
            </a:endParaRPr>
          </a:p>
          <a:p>
            <a:pPr marL="91440" marR="0" lvl="0" indent="0" algn="l" rtl="0">
              <a:lnSpc>
                <a:spcPct val="100000"/>
              </a:lnSpc>
              <a:spcBef>
                <a:spcPts val="0"/>
              </a:spcBef>
              <a:spcAft>
                <a:spcPts val="0"/>
              </a:spcAft>
              <a:buNone/>
            </a:pPr>
            <a:r>
              <a:rPr lang="en-US" sz="1800" b="1">
                <a:latin typeface="Arial"/>
                <a:ea typeface="Arial"/>
                <a:cs typeface="Arial"/>
                <a:sym typeface="Arial"/>
              </a:rPr>
              <a:t>A=F, B=F, C=T</a:t>
            </a:r>
            <a:endParaRPr sz="1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2fcb1e980bc_0_54"/>
          <p:cNvPicPr preferRelativeResize="0"/>
          <p:nvPr/>
        </p:nvPicPr>
        <p:blipFill rotWithShape="1">
          <a:blip r:embed="rId3">
            <a:alphaModFix/>
          </a:blip>
          <a:srcRect/>
          <a:stretch/>
        </p:blipFill>
        <p:spPr>
          <a:xfrm>
            <a:off x="457200" y="344424"/>
            <a:ext cx="5201411" cy="650748"/>
          </a:xfrm>
          <a:prstGeom prst="rect">
            <a:avLst/>
          </a:prstGeom>
          <a:noFill/>
          <a:ln>
            <a:noFill/>
          </a:ln>
        </p:spPr>
      </p:pic>
      <p:sp>
        <p:nvSpPr>
          <p:cNvPr id="209" name="Google Shape;209;g2fcb1e980bc_0_54"/>
          <p:cNvSpPr txBox="1">
            <a:spLocks noGrp="1"/>
          </p:cNvSpPr>
          <p:nvPr>
            <p:ph type="title"/>
          </p:nvPr>
        </p:nvSpPr>
        <p:spPr>
          <a:xfrm>
            <a:off x="681025" y="424700"/>
            <a:ext cx="60288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Multiple Condition Coverage</a:t>
            </a:r>
            <a:endParaRPr sz="3000"/>
          </a:p>
        </p:txBody>
      </p:sp>
      <p:sp>
        <p:nvSpPr>
          <p:cNvPr id="210" name="Google Shape;210;g2fcb1e980bc_0_54"/>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16</a:t>
            </a:fld>
            <a:endParaRPr/>
          </a:p>
        </p:txBody>
      </p:sp>
      <p:sp>
        <p:nvSpPr>
          <p:cNvPr id="211" name="Google Shape;211;g2fcb1e980bc_0_54"/>
          <p:cNvSpPr txBox="1"/>
          <p:nvPr/>
        </p:nvSpPr>
        <p:spPr>
          <a:xfrm>
            <a:off x="763625" y="1193418"/>
            <a:ext cx="7577400" cy="3613800"/>
          </a:xfrm>
          <a:prstGeom prst="rect">
            <a:avLst/>
          </a:prstGeom>
          <a:noFill/>
          <a:ln>
            <a:noFill/>
          </a:ln>
        </p:spPr>
        <p:txBody>
          <a:bodyPr spcFirstLastPara="1" wrap="square" lIns="0" tIns="41900" rIns="0" bIns="0" anchor="t" anchorCtr="0">
            <a:spAutoFit/>
          </a:bodyPr>
          <a:lstStyle/>
          <a:p>
            <a:pPr marL="339725" marR="561975" lvl="0" indent="-327660" algn="l" rtl="0">
              <a:lnSpc>
                <a:spcPct val="93000"/>
              </a:lnSpc>
              <a:spcBef>
                <a:spcPts val="0"/>
              </a:spcBef>
              <a:spcAft>
                <a:spcPts val="0"/>
              </a:spcAft>
              <a:buSzPts val="2700"/>
              <a:buFont typeface="Noto Sans Symbols"/>
              <a:buChar char="❑"/>
            </a:pPr>
            <a:r>
              <a:rPr lang="en-US" sz="2800" b="1">
                <a:latin typeface="Times New Roman"/>
                <a:ea typeface="Times New Roman"/>
                <a:cs typeface="Times New Roman"/>
                <a:sym typeface="Times New Roman"/>
              </a:rPr>
              <a:t>Multiple condition coverage reports whether  every possible combination of boolean sub-  expressions occurs.</a:t>
            </a:r>
            <a:endParaRPr sz="2800">
              <a:latin typeface="Times New Roman"/>
              <a:ea typeface="Times New Roman"/>
              <a:cs typeface="Times New Roman"/>
              <a:sym typeface="Times New Roman"/>
            </a:endParaRPr>
          </a:p>
          <a:p>
            <a:pPr marL="0" marR="0" lvl="0" indent="0" algn="l" rtl="0">
              <a:lnSpc>
                <a:spcPct val="100000"/>
              </a:lnSpc>
              <a:spcBef>
                <a:spcPts val="0"/>
              </a:spcBef>
              <a:spcAft>
                <a:spcPts val="0"/>
              </a:spcAft>
              <a:buSzPts val="3100"/>
              <a:buFont typeface="Noto Sans Symbols"/>
              <a:buNone/>
            </a:pPr>
            <a:endParaRPr sz="3100">
              <a:latin typeface="Times New Roman"/>
              <a:ea typeface="Times New Roman"/>
              <a:cs typeface="Times New Roman"/>
              <a:sym typeface="Times New Roman"/>
            </a:endParaRPr>
          </a:p>
          <a:p>
            <a:pPr marL="339725" marR="5080" lvl="0" indent="-327660" algn="l" rtl="0">
              <a:lnSpc>
                <a:spcPct val="93000"/>
              </a:lnSpc>
              <a:spcBef>
                <a:spcPts val="2250"/>
              </a:spcBef>
              <a:spcAft>
                <a:spcPts val="0"/>
              </a:spcAft>
              <a:buSzPts val="2700"/>
              <a:buFont typeface="Noto Sans Symbols"/>
              <a:buChar char="❑"/>
            </a:pPr>
            <a:r>
              <a:rPr lang="en-US" sz="2800" b="1">
                <a:latin typeface="Times New Roman"/>
                <a:ea typeface="Times New Roman"/>
                <a:cs typeface="Times New Roman"/>
                <a:sym typeface="Times New Roman"/>
              </a:rPr>
              <a:t>The test cases required for full multiple  condition coverage of a condition are essentially  given by the logical operator truth table for the  condition.</a:t>
            </a:r>
            <a:endParaRPr sz="2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g2fcb1e980bc_0_61"/>
          <p:cNvPicPr preferRelativeResize="0"/>
          <p:nvPr/>
        </p:nvPicPr>
        <p:blipFill rotWithShape="1">
          <a:blip r:embed="rId3">
            <a:alphaModFix/>
          </a:blip>
          <a:srcRect/>
          <a:stretch/>
        </p:blipFill>
        <p:spPr>
          <a:xfrm>
            <a:off x="187452" y="321563"/>
            <a:ext cx="8281418" cy="777240"/>
          </a:xfrm>
          <a:prstGeom prst="rect">
            <a:avLst/>
          </a:prstGeom>
          <a:noFill/>
          <a:ln>
            <a:noFill/>
          </a:ln>
        </p:spPr>
      </p:pic>
      <p:sp>
        <p:nvSpPr>
          <p:cNvPr id="217" name="Google Shape;217;g2fcb1e980bc_0_61"/>
          <p:cNvSpPr txBox="1">
            <a:spLocks noGrp="1"/>
          </p:cNvSpPr>
          <p:nvPr>
            <p:ph type="title"/>
          </p:nvPr>
        </p:nvSpPr>
        <p:spPr>
          <a:xfrm>
            <a:off x="458825" y="418550"/>
            <a:ext cx="85599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Multiple Condition Coverage Examples</a:t>
            </a:r>
            <a:endParaRPr sz="3600"/>
          </a:p>
        </p:txBody>
      </p:sp>
      <p:sp>
        <p:nvSpPr>
          <p:cNvPr id="218" name="Google Shape;218;g2fcb1e980bc_0_61"/>
          <p:cNvSpPr/>
          <p:nvPr/>
        </p:nvSpPr>
        <p:spPr>
          <a:xfrm>
            <a:off x="457200" y="1447800"/>
            <a:ext cx="4181475" cy="4800600"/>
          </a:xfrm>
          <a:custGeom>
            <a:avLst/>
            <a:gdLst/>
            <a:ahLst/>
            <a:cxnLst/>
            <a:rect l="l" t="t" r="r" b="b"/>
            <a:pathLst>
              <a:path w="4181475" h="4800600" extrusionOk="0">
                <a:moveTo>
                  <a:pt x="0" y="4800600"/>
                </a:moveTo>
                <a:lnTo>
                  <a:pt x="4181475" y="4800600"/>
                </a:lnTo>
                <a:lnTo>
                  <a:pt x="4181475" y="0"/>
                </a:lnTo>
                <a:lnTo>
                  <a:pt x="0" y="0"/>
                </a:lnTo>
                <a:lnTo>
                  <a:pt x="0" y="480060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9" name="Google Shape;219;g2fcb1e980bc_0_61"/>
          <p:cNvSpPr txBox="1"/>
          <p:nvPr/>
        </p:nvSpPr>
        <p:spPr>
          <a:xfrm>
            <a:off x="548640" y="1412494"/>
            <a:ext cx="3424500" cy="2808600"/>
          </a:xfrm>
          <a:prstGeom prst="rect">
            <a:avLst/>
          </a:prstGeom>
          <a:noFill/>
          <a:ln>
            <a:noFill/>
          </a:ln>
        </p:spPr>
        <p:txBody>
          <a:bodyPr spcFirstLastPara="1" wrap="square" lIns="0" tIns="12700" rIns="0" bIns="0" anchor="t" anchorCtr="0">
            <a:spAutoFit/>
          </a:bodyPr>
          <a:lstStyle/>
          <a:p>
            <a:pPr marL="272415" marR="5080" lvl="0" indent="-272415" algn="l" rtl="0">
              <a:lnSpc>
                <a:spcPct val="100000"/>
              </a:lnSpc>
              <a:spcBef>
                <a:spcPts val="0"/>
              </a:spcBef>
              <a:spcAft>
                <a:spcPts val="0"/>
              </a:spcAft>
              <a:buNone/>
            </a:pPr>
            <a:r>
              <a:rPr lang="en-US" sz="1800" b="1">
                <a:latin typeface="Courier New"/>
                <a:ea typeface="Courier New"/>
                <a:cs typeface="Courier New"/>
                <a:sym typeface="Courier New"/>
              </a:rPr>
              <a:t>if(A &amp;&amp; B) // condition 1  F1();</a:t>
            </a:r>
            <a:endParaRPr sz="1800">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800" b="1">
                <a:latin typeface="Courier New"/>
                <a:ea typeface="Courier New"/>
                <a:cs typeface="Courier New"/>
                <a:sym typeface="Courier New"/>
              </a:rPr>
              <a:t>else</a:t>
            </a:r>
            <a:endParaRPr sz="1800">
              <a:latin typeface="Courier New"/>
              <a:ea typeface="Courier New"/>
              <a:cs typeface="Courier New"/>
              <a:sym typeface="Courier New"/>
            </a:endParaRPr>
          </a:p>
          <a:p>
            <a:pPr marL="272415" marR="0" lvl="0" indent="0" algn="l" rtl="0">
              <a:lnSpc>
                <a:spcPct val="100000"/>
              </a:lnSpc>
              <a:spcBef>
                <a:spcPts val="0"/>
              </a:spcBef>
              <a:spcAft>
                <a:spcPts val="0"/>
              </a:spcAft>
              <a:buNone/>
            </a:pPr>
            <a:r>
              <a:rPr lang="en-US" sz="1800" b="1">
                <a:latin typeface="Courier New"/>
                <a:ea typeface="Courier New"/>
                <a:cs typeface="Courier New"/>
                <a:sym typeface="Courier New"/>
              </a:rPr>
              <a:t>F2();</a:t>
            </a:r>
            <a:endParaRPr sz="1800">
              <a:latin typeface="Courier New"/>
              <a:ea typeface="Courier New"/>
              <a:cs typeface="Courier New"/>
              <a:sym typeface="Courier New"/>
            </a:endParaRPr>
          </a:p>
          <a:p>
            <a:pPr marL="272415" marR="141605" lvl="0" indent="-272415" algn="l" rtl="0">
              <a:lnSpc>
                <a:spcPct val="100000"/>
              </a:lnSpc>
              <a:spcBef>
                <a:spcPts val="0"/>
              </a:spcBef>
              <a:spcAft>
                <a:spcPts val="0"/>
              </a:spcAft>
              <a:buNone/>
            </a:pPr>
            <a:r>
              <a:rPr lang="en-US" sz="1800" b="1">
                <a:latin typeface="Courier New"/>
                <a:ea typeface="Courier New"/>
                <a:cs typeface="Courier New"/>
                <a:sym typeface="Courier New"/>
              </a:rPr>
              <a:t>if(C || D)// condition 2  F3()</a:t>
            </a:r>
            <a:endParaRPr sz="1800">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800" b="1">
                <a:latin typeface="Courier New"/>
                <a:ea typeface="Courier New"/>
                <a:cs typeface="Courier New"/>
                <a:sym typeface="Courier New"/>
              </a:rPr>
              <a:t>else</a:t>
            </a:r>
            <a:endParaRPr sz="1800">
              <a:latin typeface="Courier New"/>
              <a:ea typeface="Courier New"/>
              <a:cs typeface="Courier New"/>
              <a:sym typeface="Courier New"/>
            </a:endParaRPr>
          </a:p>
          <a:p>
            <a:pPr marL="272415" marR="0" lvl="0" indent="0" algn="l" rtl="0">
              <a:lnSpc>
                <a:spcPct val="100000"/>
              </a:lnSpc>
              <a:spcBef>
                <a:spcPts val="0"/>
              </a:spcBef>
              <a:spcAft>
                <a:spcPts val="0"/>
              </a:spcAft>
              <a:buNone/>
            </a:pPr>
            <a:r>
              <a:rPr lang="en-US" sz="1800" b="1">
                <a:latin typeface="Courier New"/>
                <a:ea typeface="Courier New"/>
                <a:cs typeface="Courier New"/>
                <a:sym typeface="Courier New"/>
              </a:rPr>
              <a:t>F4();</a:t>
            </a:r>
            <a:endParaRPr sz="1800">
              <a:latin typeface="Courier New"/>
              <a:ea typeface="Courier New"/>
              <a:cs typeface="Courier New"/>
              <a:sym typeface="Courier New"/>
            </a:endParaRPr>
          </a:p>
          <a:p>
            <a:pPr marL="0" marR="0" lvl="0" indent="0" algn="l" rtl="0">
              <a:lnSpc>
                <a:spcPct val="100000"/>
              </a:lnSpc>
              <a:spcBef>
                <a:spcPts val="15"/>
              </a:spcBef>
              <a:spcAft>
                <a:spcPts val="0"/>
              </a:spcAft>
              <a:buNone/>
            </a:pPr>
            <a:endParaRPr sz="1950">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800" b="1">
                <a:latin typeface="Arial"/>
                <a:ea typeface="Arial"/>
                <a:cs typeface="Arial"/>
                <a:sym typeface="Arial"/>
              </a:rPr>
              <a:t>Test Cases for MCC:</a:t>
            </a:r>
            <a:endParaRPr sz="1800">
              <a:latin typeface="Arial"/>
              <a:ea typeface="Arial"/>
              <a:cs typeface="Arial"/>
              <a:sym typeface="Arial"/>
            </a:endParaRPr>
          </a:p>
        </p:txBody>
      </p:sp>
      <p:sp>
        <p:nvSpPr>
          <p:cNvPr id="220" name="Google Shape;220;g2fcb1e980bc_0_61"/>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17</a:t>
            </a:fld>
            <a:endParaRPr/>
          </a:p>
        </p:txBody>
      </p:sp>
      <p:sp>
        <p:nvSpPr>
          <p:cNvPr id="221" name="Google Shape;221;g2fcb1e980bc_0_61"/>
          <p:cNvSpPr txBox="1"/>
          <p:nvPr/>
        </p:nvSpPr>
        <p:spPr>
          <a:xfrm>
            <a:off x="548640" y="4438269"/>
            <a:ext cx="1661100" cy="1398000"/>
          </a:xfrm>
          <a:prstGeom prst="rect">
            <a:avLst/>
          </a:prstGeom>
          <a:noFill/>
          <a:ln>
            <a:noFill/>
          </a:ln>
        </p:spPr>
        <p:txBody>
          <a:bodyPr spcFirstLastPara="1" wrap="square" lIns="0" tIns="12700" rIns="0" bIns="0" anchor="t" anchorCtr="0">
            <a:spAutoFit/>
          </a:bodyPr>
          <a:lstStyle/>
          <a:p>
            <a:pPr marL="0" marR="5080" lvl="0" indent="0" algn="just" rtl="0">
              <a:lnSpc>
                <a:spcPct val="100000"/>
              </a:lnSpc>
              <a:spcBef>
                <a:spcPts val="0"/>
              </a:spcBef>
              <a:spcAft>
                <a:spcPts val="0"/>
              </a:spcAft>
              <a:buNone/>
            </a:pPr>
            <a:r>
              <a:rPr lang="en-US" sz="1800" b="1">
                <a:latin typeface="Arial"/>
                <a:ea typeface="Arial"/>
                <a:cs typeface="Arial"/>
                <a:sym typeface="Arial"/>
              </a:rPr>
              <a:t>For condition 1  A=T, B=T</a:t>
            </a:r>
            <a:endParaRPr sz="1800">
              <a:latin typeface="Arial"/>
              <a:ea typeface="Arial"/>
              <a:cs typeface="Arial"/>
              <a:sym typeface="Arial"/>
            </a:endParaRPr>
          </a:p>
          <a:p>
            <a:pPr marL="0" marR="676910" lvl="0" indent="0" algn="just" rtl="0">
              <a:lnSpc>
                <a:spcPct val="100000"/>
              </a:lnSpc>
              <a:spcBef>
                <a:spcPts val="0"/>
              </a:spcBef>
              <a:spcAft>
                <a:spcPts val="0"/>
              </a:spcAft>
              <a:buNone/>
            </a:pPr>
            <a:r>
              <a:rPr lang="en-US" sz="1800" b="1">
                <a:latin typeface="Arial"/>
                <a:ea typeface="Arial"/>
                <a:cs typeface="Arial"/>
                <a:sym typeface="Arial"/>
              </a:rPr>
              <a:t>A=T, B=F  A=F, B=T  A=F, B=F</a:t>
            </a:r>
            <a:endParaRPr sz="1800">
              <a:latin typeface="Arial"/>
              <a:ea typeface="Arial"/>
              <a:cs typeface="Arial"/>
              <a:sym typeface="Arial"/>
            </a:endParaRPr>
          </a:p>
        </p:txBody>
      </p:sp>
      <p:sp>
        <p:nvSpPr>
          <p:cNvPr id="222" name="Google Shape;222;g2fcb1e980bc_0_61"/>
          <p:cNvSpPr txBox="1"/>
          <p:nvPr/>
        </p:nvSpPr>
        <p:spPr>
          <a:xfrm>
            <a:off x="2831008" y="4438269"/>
            <a:ext cx="1663200" cy="1398000"/>
          </a:xfrm>
          <a:prstGeom prst="rect">
            <a:avLst/>
          </a:prstGeom>
          <a:noFill/>
          <a:ln>
            <a:noFill/>
          </a:ln>
        </p:spPr>
        <p:txBody>
          <a:bodyPr spcFirstLastPara="1" wrap="square" lIns="0" tIns="12700" rIns="0" bIns="0" anchor="t" anchorCtr="0">
            <a:spAutoFit/>
          </a:bodyPr>
          <a:lstStyle/>
          <a:p>
            <a:pPr marL="24765" marR="5080" lvl="0" indent="-24765" algn="just" rtl="0">
              <a:lnSpc>
                <a:spcPct val="100000"/>
              </a:lnSpc>
              <a:spcBef>
                <a:spcPts val="0"/>
              </a:spcBef>
              <a:spcAft>
                <a:spcPts val="0"/>
              </a:spcAft>
              <a:buNone/>
            </a:pPr>
            <a:r>
              <a:rPr lang="en-US" sz="1800" b="1">
                <a:latin typeface="Arial"/>
                <a:ea typeface="Arial"/>
                <a:cs typeface="Arial"/>
                <a:sym typeface="Arial"/>
              </a:rPr>
              <a:t>For condition 2  C=T, D=T</a:t>
            </a:r>
            <a:endParaRPr sz="1800">
              <a:latin typeface="Arial"/>
              <a:ea typeface="Arial"/>
              <a:cs typeface="Arial"/>
              <a:sym typeface="Arial"/>
            </a:endParaRPr>
          </a:p>
          <a:p>
            <a:pPr marL="24765" marR="651510" lvl="0" indent="0" algn="just" rtl="0">
              <a:lnSpc>
                <a:spcPct val="100000"/>
              </a:lnSpc>
              <a:spcBef>
                <a:spcPts val="0"/>
              </a:spcBef>
              <a:spcAft>
                <a:spcPts val="0"/>
              </a:spcAft>
              <a:buNone/>
            </a:pPr>
            <a:r>
              <a:rPr lang="en-US" sz="1800" b="1">
                <a:latin typeface="Arial"/>
                <a:ea typeface="Arial"/>
                <a:cs typeface="Arial"/>
                <a:sym typeface="Arial"/>
              </a:rPr>
              <a:t>C=T, D=F  C=F, D=T  C=F, D=F</a:t>
            </a:r>
            <a:endParaRPr sz="1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2fcb1e980bc_0_71"/>
          <p:cNvPicPr preferRelativeResize="0"/>
          <p:nvPr/>
        </p:nvPicPr>
        <p:blipFill rotWithShape="1">
          <a:blip r:embed="rId3">
            <a:alphaModFix/>
          </a:blip>
          <a:srcRect/>
          <a:stretch/>
        </p:blipFill>
        <p:spPr>
          <a:xfrm>
            <a:off x="120395" y="207263"/>
            <a:ext cx="8465821" cy="777240"/>
          </a:xfrm>
          <a:prstGeom prst="rect">
            <a:avLst/>
          </a:prstGeom>
          <a:noFill/>
          <a:ln>
            <a:noFill/>
          </a:ln>
        </p:spPr>
      </p:pic>
      <p:sp>
        <p:nvSpPr>
          <p:cNvPr id="228" name="Google Shape;228;g2fcb1e980bc_0_71"/>
          <p:cNvSpPr txBox="1">
            <a:spLocks noGrp="1"/>
          </p:cNvSpPr>
          <p:nvPr>
            <p:ph type="title"/>
          </p:nvPr>
        </p:nvSpPr>
        <p:spPr>
          <a:xfrm>
            <a:off x="390550" y="304550"/>
            <a:ext cx="89358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Multiple Condition Coverage Comments</a:t>
            </a:r>
            <a:endParaRPr sz="3600"/>
          </a:p>
        </p:txBody>
      </p:sp>
      <p:sp>
        <p:nvSpPr>
          <p:cNvPr id="229" name="Google Shape;229;g2fcb1e980bc_0_71"/>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18</a:t>
            </a:fld>
            <a:endParaRPr/>
          </a:p>
        </p:txBody>
      </p:sp>
      <p:sp>
        <p:nvSpPr>
          <p:cNvPr id="230" name="Google Shape;230;g2fcb1e980bc_0_71"/>
          <p:cNvSpPr txBox="1"/>
          <p:nvPr/>
        </p:nvSpPr>
        <p:spPr>
          <a:xfrm>
            <a:off x="687425" y="1073300"/>
            <a:ext cx="8177400" cy="5129100"/>
          </a:xfrm>
          <a:prstGeom prst="rect">
            <a:avLst/>
          </a:prstGeom>
          <a:noFill/>
          <a:ln>
            <a:noFill/>
          </a:ln>
        </p:spPr>
        <p:txBody>
          <a:bodyPr spcFirstLastPara="1" wrap="square" lIns="0" tIns="93325" rIns="0" bIns="0" anchor="t" anchorCtr="0">
            <a:spAutoFit/>
          </a:bodyPr>
          <a:lstStyle/>
          <a:p>
            <a:pPr marL="339725" marR="92710" lvl="0" indent="-327660" algn="l" rtl="0">
              <a:lnSpc>
                <a:spcPct val="797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For languages </a:t>
            </a:r>
            <a:r>
              <a:rPr lang="en-US" sz="2500" b="1" i="1">
                <a:latin typeface="Times New Roman"/>
                <a:ea typeface="Times New Roman"/>
                <a:cs typeface="Times New Roman"/>
                <a:sym typeface="Times New Roman"/>
              </a:rPr>
              <a:t>with short circuit </a:t>
            </a:r>
            <a:r>
              <a:rPr lang="en-US" sz="2400" b="1">
                <a:latin typeface="Times New Roman"/>
                <a:ea typeface="Times New Roman"/>
                <a:cs typeface="Times New Roman"/>
                <a:sym typeface="Times New Roman"/>
              </a:rPr>
              <a:t>operators multiple  condition coverage is very similar to </a:t>
            </a:r>
            <a:r>
              <a:rPr lang="en-US" sz="2400" b="1">
                <a:solidFill>
                  <a:srgbClr val="FF0000"/>
                </a:solidFill>
                <a:latin typeface="Times New Roman"/>
                <a:ea typeface="Times New Roman"/>
                <a:cs typeface="Times New Roman"/>
                <a:sym typeface="Times New Roman"/>
              </a:rPr>
              <a:t>condition coverage  </a:t>
            </a:r>
            <a:r>
              <a:rPr lang="en-US" sz="2400" b="1">
                <a:latin typeface="Times New Roman"/>
                <a:ea typeface="Times New Roman"/>
                <a:cs typeface="Times New Roman"/>
                <a:sym typeface="Times New Roman"/>
              </a:rPr>
              <a:t>(but with more test cases).</a:t>
            </a:r>
            <a:endParaRPr sz="2400">
              <a:latin typeface="Times New Roman"/>
              <a:ea typeface="Times New Roman"/>
              <a:cs typeface="Times New Roman"/>
              <a:sym typeface="Times New Roman"/>
            </a:endParaRPr>
          </a:p>
          <a:p>
            <a:pPr marL="339725" marR="290830" lvl="0" indent="-327660" algn="l" rtl="0">
              <a:lnSpc>
                <a:spcPct val="79500"/>
              </a:lnSpc>
              <a:spcBef>
                <a:spcPts val="1095"/>
              </a:spcBef>
              <a:spcAft>
                <a:spcPts val="0"/>
              </a:spcAft>
              <a:buSzPts val="2400"/>
              <a:buFont typeface="Noto Sans Symbols"/>
              <a:buChar char="❑"/>
            </a:pPr>
            <a:r>
              <a:rPr lang="en-US" sz="2400" b="1">
                <a:latin typeface="Times New Roman"/>
                <a:ea typeface="Times New Roman"/>
                <a:cs typeface="Times New Roman"/>
                <a:sym typeface="Times New Roman"/>
              </a:rPr>
              <a:t>For languages </a:t>
            </a:r>
            <a:r>
              <a:rPr lang="en-US" sz="2500" b="1" i="1">
                <a:latin typeface="Times New Roman"/>
                <a:ea typeface="Times New Roman"/>
                <a:cs typeface="Times New Roman"/>
                <a:sym typeface="Times New Roman"/>
              </a:rPr>
              <a:t>without short circuit </a:t>
            </a:r>
            <a:r>
              <a:rPr lang="en-US" sz="2400" b="1">
                <a:latin typeface="Times New Roman"/>
                <a:ea typeface="Times New Roman"/>
                <a:cs typeface="Times New Roman"/>
                <a:sym typeface="Times New Roman"/>
              </a:rPr>
              <a:t>operators multiple  condition coverage is effectively </a:t>
            </a:r>
            <a:r>
              <a:rPr lang="en-US" sz="2400" b="1">
                <a:solidFill>
                  <a:srgbClr val="FF0000"/>
                </a:solidFill>
                <a:latin typeface="Times New Roman"/>
                <a:ea typeface="Times New Roman"/>
                <a:cs typeface="Times New Roman"/>
                <a:sym typeface="Times New Roman"/>
              </a:rPr>
              <a:t>path coverage</a:t>
            </a:r>
            <a:r>
              <a:rPr lang="en-US" sz="2400" b="1">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339725" marR="171450" lvl="0" indent="-327660" algn="l" rtl="0">
              <a:lnSpc>
                <a:spcPct val="80000"/>
              </a:lnSpc>
              <a:spcBef>
                <a:spcPts val="1150"/>
              </a:spcBef>
              <a:spcAft>
                <a:spcPts val="0"/>
              </a:spcAft>
              <a:buSzPts val="2400"/>
              <a:buFont typeface="Noto Sans Symbols"/>
              <a:buChar char="❑"/>
            </a:pPr>
            <a:r>
              <a:rPr lang="en-US" sz="2400" b="1">
                <a:latin typeface="Times New Roman"/>
                <a:ea typeface="Times New Roman"/>
                <a:cs typeface="Times New Roman"/>
                <a:sym typeface="Times New Roman"/>
              </a:rPr>
              <a:t>A disadvantage of this measure is that it can be tedious  to determine the minimum set of test cases required,  especially for very complex Boolean expressions.</a:t>
            </a:r>
            <a:endParaRPr sz="2400">
              <a:latin typeface="Times New Roman"/>
              <a:ea typeface="Times New Roman"/>
              <a:cs typeface="Times New Roman"/>
              <a:sym typeface="Times New Roman"/>
            </a:endParaRPr>
          </a:p>
          <a:p>
            <a:pPr marL="339725" marR="74295" lvl="0" indent="-327660" algn="l" rtl="0">
              <a:lnSpc>
                <a:spcPct val="80000"/>
              </a:lnSpc>
              <a:spcBef>
                <a:spcPts val="1155"/>
              </a:spcBef>
              <a:spcAft>
                <a:spcPts val="0"/>
              </a:spcAft>
              <a:buSzPts val="2400"/>
              <a:buFont typeface="Noto Sans Symbols"/>
              <a:buChar char="❑"/>
            </a:pPr>
            <a:r>
              <a:rPr lang="en-US" sz="2400" b="1">
                <a:latin typeface="Times New Roman"/>
                <a:ea typeface="Times New Roman"/>
                <a:cs typeface="Times New Roman"/>
                <a:sym typeface="Times New Roman"/>
              </a:rPr>
              <a:t>An additional disadvantage of this measure is that the  number of test cases required could vary substantially  among conditions that have similar complexity.  Consider a &amp;&amp; b &amp;&amp; (c || (d &amp;&amp; e))	and the	((a ||  b) &amp;&amp; (c || d)) &amp;&amp; e [1]</a:t>
            </a:r>
            <a:endParaRPr sz="2400">
              <a:latin typeface="Times New Roman"/>
              <a:ea typeface="Times New Roman"/>
              <a:cs typeface="Times New Roman"/>
              <a:sym typeface="Times New Roman"/>
            </a:endParaRPr>
          </a:p>
          <a:p>
            <a:pPr marL="339725" marR="5080" lvl="0" indent="-327660" algn="l" rtl="0">
              <a:lnSpc>
                <a:spcPct val="80000"/>
              </a:lnSpc>
              <a:spcBef>
                <a:spcPts val="1155"/>
              </a:spcBef>
              <a:spcAft>
                <a:spcPts val="0"/>
              </a:spcAft>
              <a:buSzPts val="2400"/>
              <a:buFont typeface="Noto Sans Symbols"/>
              <a:buChar char="❑"/>
            </a:pPr>
            <a:r>
              <a:rPr lang="en-US" sz="2400" b="1">
                <a:latin typeface="Times New Roman"/>
                <a:ea typeface="Times New Roman"/>
                <a:cs typeface="Times New Roman"/>
                <a:sym typeface="Times New Roman"/>
              </a:rPr>
              <a:t>As with condition coverage, multiple condition coverage  does not include decision coverage.</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g2fcb1e980bc_0_78"/>
          <p:cNvPicPr preferRelativeResize="0"/>
          <p:nvPr/>
        </p:nvPicPr>
        <p:blipFill rotWithShape="1">
          <a:blip r:embed="rId3">
            <a:alphaModFix/>
          </a:blip>
          <a:srcRect/>
          <a:stretch/>
        </p:blipFill>
        <p:spPr>
          <a:xfrm>
            <a:off x="457200" y="344424"/>
            <a:ext cx="2944368" cy="650748"/>
          </a:xfrm>
          <a:prstGeom prst="rect">
            <a:avLst/>
          </a:prstGeom>
          <a:noFill/>
          <a:ln>
            <a:noFill/>
          </a:ln>
        </p:spPr>
      </p:pic>
      <p:sp>
        <p:nvSpPr>
          <p:cNvPr id="236" name="Google Shape;236;g2fcb1e980bc_0_78"/>
          <p:cNvSpPr txBox="1">
            <a:spLocks noGrp="1"/>
          </p:cNvSpPr>
          <p:nvPr>
            <p:ph type="title"/>
          </p:nvPr>
        </p:nvSpPr>
        <p:spPr>
          <a:xfrm>
            <a:off x="681026" y="424700"/>
            <a:ext cx="42501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Modified MCC</a:t>
            </a:r>
            <a:endParaRPr sz="3000"/>
          </a:p>
        </p:txBody>
      </p:sp>
      <p:sp>
        <p:nvSpPr>
          <p:cNvPr id="237" name="Google Shape;237;g2fcb1e980bc_0_78"/>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19</a:t>
            </a:fld>
            <a:endParaRPr/>
          </a:p>
        </p:txBody>
      </p:sp>
      <p:sp>
        <p:nvSpPr>
          <p:cNvPr id="238" name="Google Shape;238;g2fcb1e980bc_0_78"/>
          <p:cNvSpPr txBox="1"/>
          <p:nvPr/>
        </p:nvSpPr>
        <p:spPr>
          <a:xfrm>
            <a:off x="763625" y="1016635"/>
            <a:ext cx="7853100" cy="5709000"/>
          </a:xfrm>
          <a:prstGeom prst="rect">
            <a:avLst/>
          </a:prstGeom>
          <a:noFill/>
          <a:ln>
            <a:noFill/>
          </a:ln>
        </p:spPr>
        <p:txBody>
          <a:bodyPr spcFirstLastPara="1" wrap="square" lIns="0" tIns="85725" rIns="0" bIns="0" anchor="t" anchorCtr="0">
            <a:spAutoFit/>
          </a:bodyPr>
          <a:lstStyle/>
          <a:p>
            <a:pPr marL="340360" marR="0" lvl="0" indent="-327660" algn="l" rtl="0">
              <a:lnSpc>
                <a:spcPct val="1000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Also known as MC/DC and MCDC.</a:t>
            </a:r>
            <a:endParaRPr sz="2400">
              <a:latin typeface="Times New Roman"/>
              <a:ea typeface="Times New Roman"/>
              <a:cs typeface="Times New Roman"/>
              <a:sym typeface="Times New Roman"/>
            </a:endParaRPr>
          </a:p>
          <a:p>
            <a:pPr marL="339725" marR="5080" lvl="0" indent="-327660" algn="l" rtl="0">
              <a:lnSpc>
                <a:spcPct val="95833"/>
              </a:lnSpc>
              <a:spcBef>
                <a:spcPts val="1135"/>
              </a:spcBef>
              <a:spcAft>
                <a:spcPts val="0"/>
              </a:spcAft>
              <a:buSzPts val="2400"/>
              <a:buFont typeface="Noto Sans Symbols"/>
              <a:buChar char="❑"/>
            </a:pPr>
            <a:r>
              <a:rPr lang="en-US" sz="2400" b="1">
                <a:latin typeface="Times New Roman"/>
                <a:ea typeface="Times New Roman"/>
                <a:cs typeface="Times New Roman"/>
                <a:sym typeface="Times New Roman"/>
              </a:rPr>
              <a:t>This measure also known as MC/DC and MCDC requires  enough test cases to verify every condition can affect the  result of its encompassing decision.</a:t>
            </a:r>
            <a:endParaRPr sz="2400">
              <a:latin typeface="Times New Roman"/>
              <a:ea typeface="Times New Roman"/>
              <a:cs typeface="Times New Roman"/>
              <a:sym typeface="Times New Roman"/>
            </a:endParaRPr>
          </a:p>
          <a:p>
            <a:pPr marL="339725" marR="445769" lvl="0" indent="-327660" algn="l" rtl="0">
              <a:lnSpc>
                <a:spcPct val="95833"/>
              </a:lnSpc>
              <a:spcBef>
                <a:spcPts val="1165"/>
              </a:spcBef>
              <a:spcAft>
                <a:spcPts val="0"/>
              </a:spcAft>
              <a:buSzPts val="2400"/>
              <a:buFont typeface="Noto Sans Symbols"/>
              <a:buChar char="❑"/>
            </a:pPr>
            <a:r>
              <a:rPr lang="en-US" sz="2400" b="1">
                <a:latin typeface="Times New Roman"/>
                <a:ea typeface="Times New Roman"/>
                <a:cs typeface="Times New Roman"/>
                <a:sym typeface="Times New Roman"/>
              </a:rPr>
              <a:t>For C, C++ and Java, this measure requires exactly the  same test cases as condition/decision coverage.</a:t>
            </a:r>
            <a:endParaRPr sz="2400">
              <a:latin typeface="Times New Roman"/>
              <a:ea typeface="Times New Roman"/>
              <a:cs typeface="Times New Roman"/>
              <a:sym typeface="Times New Roman"/>
            </a:endParaRPr>
          </a:p>
          <a:p>
            <a:pPr marL="0" marR="0" lvl="0" indent="0" algn="l" rtl="0">
              <a:lnSpc>
                <a:spcPct val="100000"/>
              </a:lnSpc>
              <a:spcBef>
                <a:spcPts val="20"/>
              </a:spcBef>
              <a:spcAft>
                <a:spcPts val="0"/>
              </a:spcAft>
              <a:buSzPts val="4000"/>
              <a:buFont typeface="Noto Sans Symbols"/>
              <a:buNone/>
            </a:pPr>
            <a:endParaRPr sz="4000">
              <a:latin typeface="Times New Roman"/>
              <a:ea typeface="Times New Roman"/>
              <a:cs typeface="Times New Roman"/>
              <a:sym typeface="Times New Roman"/>
            </a:endParaRPr>
          </a:p>
          <a:p>
            <a:pPr marL="339725" marR="205103" lvl="0" indent="-327660" algn="l" rtl="0">
              <a:lnSpc>
                <a:spcPct val="95833"/>
              </a:lnSpc>
              <a:spcBef>
                <a:spcPts val="0"/>
              </a:spcBef>
              <a:spcAft>
                <a:spcPts val="0"/>
              </a:spcAft>
              <a:buClr>
                <a:srgbClr val="000000"/>
              </a:buClr>
              <a:buSzPts val="2400"/>
              <a:buFont typeface="Noto Sans Symbols"/>
              <a:buChar char="❑"/>
            </a:pPr>
            <a:r>
              <a:rPr lang="en-US" sz="2400" b="1">
                <a:solidFill>
                  <a:srgbClr val="FF0000"/>
                </a:solidFill>
                <a:latin typeface="Times New Roman"/>
                <a:ea typeface="Times New Roman"/>
                <a:cs typeface="Times New Roman"/>
                <a:sym typeface="Times New Roman"/>
              </a:rPr>
              <a:t>Modified condition/decision coverage </a:t>
            </a:r>
            <a:r>
              <a:rPr lang="en-US" sz="2400" b="1">
                <a:latin typeface="Times New Roman"/>
                <a:ea typeface="Times New Roman"/>
                <a:cs typeface="Times New Roman"/>
                <a:sym typeface="Times New Roman"/>
              </a:rPr>
              <a:t>was designed for  languages containing logical operators that do not short-  circuit.</a:t>
            </a:r>
            <a:endParaRPr sz="2400">
              <a:latin typeface="Times New Roman"/>
              <a:ea typeface="Times New Roman"/>
              <a:cs typeface="Times New Roman"/>
              <a:sym typeface="Times New Roman"/>
            </a:endParaRPr>
          </a:p>
          <a:p>
            <a:pPr marL="0" marR="0" lvl="0" indent="0" algn="l" rtl="0">
              <a:lnSpc>
                <a:spcPct val="100000"/>
              </a:lnSpc>
              <a:spcBef>
                <a:spcPts val="40"/>
              </a:spcBef>
              <a:spcAft>
                <a:spcPts val="0"/>
              </a:spcAft>
              <a:buSzPts val="4000"/>
              <a:buFont typeface="Noto Sans Symbols"/>
              <a:buNone/>
            </a:pPr>
            <a:endParaRPr sz="4000">
              <a:latin typeface="Times New Roman"/>
              <a:ea typeface="Times New Roman"/>
              <a:cs typeface="Times New Roman"/>
              <a:sym typeface="Times New Roman"/>
            </a:endParaRPr>
          </a:p>
          <a:p>
            <a:pPr marL="339725" marR="342900" lvl="0" indent="-327660" algn="l" rtl="0">
              <a:lnSpc>
                <a:spcPct val="800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The short circuit logical operators in C, C++ and Java  only evaluate conditions when their result can affect the  encompassing decision.</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grpSp>
        <p:nvGrpSpPr>
          <p:cNvPr id="51" name="Google Shape;51;p2"/>
          <p:cNvGrpSpPr/>
          <p:nvPr/>
        </p:nvGrpSpPr>
        <p:grpSpPr>
          <a:xfrm>
            <a:off x="457200" y="344424"/>
            <a:ext cx="4995671" cy="650748"/>
            <a:chOff x="457200" y="344424"/>
            <a:chExt cx="4995671" cy="650748"/>
          </a:xfrm>
        </p:grpSpPr>
        <p:pic>
          <p:nvPicPr>
            <p:cNvPr id="52" name="Google Shape;52;p2"/>
            <p:cNvPicPr preferRelativeResize="0"/>
            <p:nvPr/>
          </p:nvPicPr>
          <p:blipFill rotWithShape="1">
            <a:blip r:embed="rId3">
              <a:alphaModFix/>
            </a:blip>
            <a:srcRect/>
            <a:stretch/>
          </p:blipFill>
          <p:spPr>
            <a:xfrm>
              <a:off x="457200" y="344424"/>
              <a:ext cx="2770632" cy="650748"/>
            </a:xfrm>
            <a:prstGeom prst="rect">
              <a:avLst/>
            </a:prstGeom>
            <a:noFill/>
            <a:ln>
              <a:noFill/>
            </a:ln>
          </p:spPr>
        </p:pic>
        <p:pic>
          <p:nvPicPr>
            <p:cNvPr id="53" name="Google Shape;53;p2"/>
            <p:cNvPicPr preferRelativeResize="0"/>
            <p:nvPr/>
          </p:nvPicPr>
          <p:blipFill rotWithShape="1">
            <a:blip r:embed="rId4">
              <a:alphaModFix/>
            </a:blip>
            <a:srcRect/>
            <a:stretch/>
          </p:blipFill>
          <p:spPr>
            <a:xfrm>
              <a:off x="2721864" y="344424"/>
              <a:ext cx="632460" cy="650748"/>
            </a:xfrm>
            <a:prstGeom prst="rect">
              <a:avLst/>
            </a:prstGeom>
            <a:noFill/>
            <a:ln>
              <a:noFill/>
            </a:ln>
          </p:spPr>
        </p:pic>
        <p:pic>
          <p:nvPicPr>
            <p:cNvPr id="54" name="Google Shape;54;p2"/>
            <p:cNvPicPr preferRelativeResize="0"/>
            <p:nvPr/>
          </p:nvPicPr>
          <p:blipFill rotWithShape="1">
            <a:blip r:embed="rId5">
              <a:alphaModFix/>
            </a:blip>
            <a:srcRect/>
            <a:stretch/>
          </p:blipFill>
          <p:spPr>
            <a:xfrm>
              <a:off x="2848355" y="344424"/>
              <a:ext cx="2604516" cy="650748"/>
            </a:xfrm>
            <a:prstGeom prst="rect">
              <a:avLst/>
            </a:prstGeom>
            <a:noFill/>
            <a:ln>
              <a:noFill/>
            </a:ln>
          </p:spPr>
        </p:pic>
      </p:grpSp>
      <p:sp>
        <p:nvSpPr>
          <p:cNvPr id="55" name="Google Shape;55;p2"/>
          <p:cNvSpPr txBox="1">
            <a:spLocks noGrp="1"/>
          </p:cNvSpPr>
          <p:nvPr>
            <p:ph type="title"/>
          </p:nvPr>
        </p:nvSpPr>
        <p:spPr>
          <a:xfrm>
            <a:off x="681024" y="424688"/>
            <a:ext cx="6454067"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dirty="0"/>
              <a:t>What is White-box Testing?</a:t>
            </a:r>
            <a:endParaRPr sz="3000" dirty="0"/>
          </a:p>
        </p:txBody>
      </p:sp>
      <p:sp>
        <p:nvSpPr>
          <p:cNvPr id="56" name="Google Shape;56;p2"/>
          <p:cNvSpPr txBox="1"/>
          <p:nvPr/>
        </p:nvSpPr>
        <p:spPr>
          <a:xfrm>
            <a:off x="681024" y="1075436"/>
            <a:ext cx="7865745" cy="4964430"/>
          </a:xfrm>
          <a:prstGeom prst="rect">
            <a:avLst/>
          </a:prstGeom>
          <a:noFill/>
          <a:ln>
            <a:noFill/>
          </a:ln>
        </p:spPr>
        <p:txBody>
          <a:bodyPr spcFirstLastPara="1" wrap="square" lIns="0" tIns="73650" rIns="0" bIns="0" anchor="t" anchorCtr="0">
            <a:spAutoFit/>
          </a:bodyPr>
          <a:lstStyle/>
          <a:p>
            <a:pPr marL="355600" marR="0" lvl="0" indent="-342900" algn="l" rtl="0">
              <a:lnSpc>
                <a:spcPct val="100000"/>
              </a:lnSpc>
              <a:spcBef>
                <a:spcPts val="0"/>
              </a:spcBef>
              <a:spcAft>
                <a:spcPts val="0"/>
              </a:spcAft>
              <a:buSzPts val="2000"/>
              <a:buFont typeface="Noto Sans Symbols"/>
              <a:buChar char="❑"/>
            </a:pPr>
            <a:r>
              <a:rPr lang="en-US" sz="2000" b="1" i="0" u="none" strike="noStrike" cap="none" dirty="0">
                <a:latin typeface="Times New Roman"/>
                <a:ea typeface="Times New Roman"/>
                <a:cs typeface="Times New Roman"/>
                <a:sym typeface="Times New Roman"/>
              </a:rPr>
              <a:t>Basic idea is to test a program based on the </a:t>
            </a:r>
            <a:r>
              <a:rPr lang="en-US" sz="2000" b="1" i="0" u="none" strike="noStrike" cap="none" dirty="0">
                <a:solidFill>
                  <a:srgbClr val="C00000"/>
                </a:solidFill>
                <a:latin typeface="Times New Roman"/>
                <a:ea typeface="Times New Roman"/>
                <a:cs typeface="Times New Roman"/>
                <a:sym typeface="Times New Roman"/>
              </a:rPr>
              <a:t>structure of a program</a:t>
            </a:r>
            <a:r>
              <a:rPr lang="en-US" sz="2000" b="1" i="0" u="none" strike="noStrike" cap="none" dirty="0">
                <a:latin typeface="Times New Roman"/>
                <a:ea typeface="Times New Roman"/>
                <a:cs typeface="Times New Roman"/>
                <a:sym typeface="Times New Roman"/>
              </a:rPr>
              <a:t>.</a:t>
            </a:r>
            <a:endParaRPr sz="2000" b="0" i="0" u="none" strike="noStrike" cap="none" dirty="0">
              <a:latin typeface="Times New Roman"/>
              <a:ea typeface="Times New Roman"/>
              <a:cs typeface="Times New Roman"/>
              <a:sym typeface="Times New Roman"/>
            </a:endParaRPr>
          </a:p>
          <a:p>
            <a:pPr marL="355600" marR="296545" lvl="0" indent="-342900" algn="l" rtl="0">
              <a:lnSpc>
                <a:spcPct val="80000"/>
              </a:lnSpc>
              <a:spcBef>
                <a:spcPts val="960"/>
              </a:spcBef>
              <a:spcAft>
                <a:spcPts val="0"/>
              </a:spcAft>
              <a:buSzPts val="2000"/>
              <a:buFont typeface="Noto Sans Symbols"/>
              <a:buChar char="❑"/>
            </a:pPr>
            <a:r>
              <a:rPr lang="en-US" sz="2000" b="1" i="0" u="none" strike="noStrike" cap="none" dirty="0">
                <a:latin typeface="Times New Roman"/>
                <a:ea typeface="Times New Roman"/>
                <a:cs typeface="Times New Roman"/>
                <a:sym typeface="Times New Roman"/>
              </a:rPr>
              <a:t>White box testing is a test case design method that uses the control  structure of the procedural design to derive test cases.</a:t>
            </a:r>
            <a:endParaRPr sz="2000" b="0" i="0" u="none" strike="noStrike" cap="none" dirty="0">
              <a:latin typeface="Times New Roman"/>
              <a:ea typeface="Times New Roman"/>
              <a:cs typeface="Times New Roman"/>
              <a:sym typeface="Times New Roman"/>
            </a:endParaRPr>
          </a:p>
          <a:p>
            <a:pPr marL="340360" marR="0" lvl="0" indent="-327660" algn="l" rtl="0">
              <a:lnSpc>
                <a:spcPct val="115750"/>
              </a:lnSpc>
              <a:spcBef>
                <a:spcPts val="720"/>
              </a:spcBef>
              <a:spcAft>
                <a:spcPts val="0"/>
              </a:spcAft>
              <a:buSzPts val="2000"/>
              <a:buFont typeface="Noto Sans Symbols"/>
              <a:buChar char="❑"/>
            </a:pPr>
            <a:r>
              <a:rPr lang="en-US" sz="2000" b="1" i="0" u="none" strike="noStrike" cap="none" dirty="0">
                <a:latin typeface="Times New Roman"/>
                <a:ea typeface="Times New Roman"/>
                <a:cs typeface="Times New Roman"/>
                <a:sym typeface="Times New Roman"/>
              </a:rPr>
              <a:t>Derivation of test cases according to program structure. Knowledge of</a:t>
            </a:r>
            <a:endParaRPr sz="2000" b="0" i="0" u="none" strike="noStrike" cap="none" dirty="0">
              <a:latin typeface="Times New Roman"/>
              <a:ea typeface="Times New Roman"/>
              <a:cs typeface="Times New Roman"/>
              <a:sym typeface="Times New Roman"/>
            </a:endParaRPr>
          </a:p>
          <a:p>
            <a:pPr marL="339725" marR="0" lvl="0" indent="0" algn="l" rtl="0">
              <a:lnSpc>
                <a:spcPct val="115750"/>
              </a:lnSpc>
              <a:spcBef>
                <a:spcPts val="0"/>
              </a:spcBef>
              <a:spcAft>
                <a:spcPts val="0"/>
              </a:spcAft>
              <a:buNone/>
            </a:pPr>
            <a:r>
              <a:rPr lang="en-US" sz="2000" b="1" i="0" u="none" strike="noStrike" cap="none" dirty="0">
                <a:latin typeface="Times New Roman"/>
                <a:ea typeface="Times New Roman"/>
                <a:cs typeface="Times New Roman"/>
                <a:sym typeface="Times New Roman"/>
              </a:rPr>
              <a:t>the program is used to identify additional test cases</a:t>
            </a:r>
            <a:endParaRPr sz="2000" b="0" i="0" u="none" strike="noStrike" cap="none" dirty="0">
              <a:latin typeface="Times New Roman"/>
              <a:ea typeface="Times New Roman"/>
              <a:cs typeface="Times New Roman"/>
              <a:sym typeface="Times New Roman"/>
            </a:endParaRPr>
          </a:p>
          <a:p>
            <a:pPr marL="340360" marR="1136650" lvl="0" indent="-327660" algn="l" rtl="0">
              <a:lnSpc>
                <a:spcPct val="106190"/>
              </a:lnSpc>
              <a:spcBef>
                <a:spcPts val="1010"/>
              </a:spcBef>
              <a:spcAft>
                <a:spcPts val="0"/>
              </a:spcAft>
              <a:buSzPts val="2000"/>
              <a:buFont typeface="Noto Sans Symbols"/>
              <a:buChar char="❑"/>
            </a:pPr>
            <a:r>
              <a:rPr lang="en-US" sz="2000" b="1" i="0" u="none" strike="noStrike" cap="none" dirty="0">
                <a:latin typeface="Times New Roman"/>
                <a:ea typeface="Times New Roman"/>
                <a:cs typeface="Times New Roman"/>
                <a:sym typeface="Times New Roman"/>
              </a:rPr>
              <a:t>Objective is to exercise all </a:t>
            </a:r>
            <a:r>
              <a:rPr lang="en-US" sz="2000" b="1" i="0" u="none" strike="noStrike" cap="none" dirty="0">
                <a:solidFill>
                  <a:srgbClr val="C00000"/>
                </a:solidFill>
                <a:latin typeface="Times New Roman"/>
                <a:ea typeface="Times New Roman"/>
                <a:cs typeface="Times New Roman"/>
                <a:sym typeface="Times New Roman"/>
              </a:rPr>
              <a:t>program statements </a:t>
            </a:r>
            <a:r>
              <a:rPr lang="en-US" sz="2000" b="1" i="0" u="none" strike="noStrike" cap="none" dirty="0">
                <a:latin typeface="Times New Roman"/>
                <a:ea typeface="Times New Roman"/>
                <a:cs typeface="Times New Roman"/>
                <a:sym typeface="Times New Roman"/>
              </a:rPr>
              <a:t>(</a:t>
            </a:r>
            <a:r>
              <a:rPr lang="en-US" sz="2100" b="1" i="1" u="none" strike="noStrike" cap="none" dirty="0">
                <a:latin typeface="Times New Roman"/>
                <a:ea typeface="Times New Roman"/>
                <a:cs typeface="Times New Roman"/>
                <a:sym typeface="Times New Roman"/>
              </a:rPr>
              <a:t>not all path  combinations</a:t>
            </a:r>
            <a:r>
              <a:rPr lang="en-US" sz="2000" b="1" i="0" u="none" strike="noStrike" cap="none" dirty="0">
                <a:latin typeface="Times New Roman"/>
                <a:ea typeface="Times New Roman"/>
                <a:cs typeface="Times New Roman"/>
                <a:sym typeface="Times New Roman"/>
              </a:rPr>
              <a:t>)</a:t>
            </a:r>
            <a:endParaRPr sz="2000" b="0" i="0" u="none" strike="noStrike" cap="none" dirty="0">
              <a:latin typeface="Times New Roman"/>
              <a:ea typeface="Times New Roman"/>
              <a:cs typeface="Times New Roman"/>
              <a:sym typeface="Times New Roman"/>
            </a:endParaRPr>
          </a:p>
          <a:p>
            <a:pPr marL="340360" marR="0" lvl="0" indent="-327660" algn="l" rtl="0">
              <a:lnSpc>
                <a:spcPct val="100000"/>
              </a:lnSpc>
              <a:spcBef>
                <a:spcPts val="750"/>
              </a:spcBef>
              <a:spcAft>
                <a:spcPts val="0"/>
              </a:spcAft>
              <a:buSzPts val="2000"/>
              <a:buFont typeface="Noto Sans Symbols"/>
              <a:buChar char="❑"/>
            </a:pPr>
            <a:r>
              <a:rPr lang="en-US" sz="2000" b="1" i="0" u="none" strike="noStrike" cap="none" dirty="0">
                <a:latin typeface="Times New Roman"/>
                <a:ea typeface="Times New Roman"/>
                <a:cs typeface="Times New Roman"/>
                <a:sym typeface="Times New Roman"/>
              </a:rPr>
              <a:t>Test cases can be derived that</a:t>
            </a:r>
            <a:endParaRPr sz="2000" b="0" i="0" u="none" strike="noStrike" cap="none" dirty="0">
              <a:latin typeface="Times New Roman"/>
              <a:ea typeface="Times New Roman"/>
              <a:cs typeface="Times New Roman"/>
              <a:sym typeface="Times New Roman"/>
            </a:endParaRPr>
          </a:p>
          <a:p>
            <a:pPr marL="832485" marR="572770" lvl="1" indent="-327660" algn="l" rtl="0">
              <a:lnSpc>
                <a:spcPct val="106190"/>
              </a:lnSpc>
              <a:spcBef>
                <a:spcPts val="1005"/>
              </a:spcBef>
              <a:spcAft>
                <a:spcPts val="0"/>
              </a:spcAft>
              <a:buSzPts val="1600"/>
              <a:buFont typeface="Noto Sans Symbols"/>
              <a:buChar char="●"/>
            </a:pPr>
            <a:r>
              <a:rPr lang="en-US" sz="2000" b="0" i="0" u="none" strike="noStrike" cap="none" dirty="0">
                <a:latin typeface="Times New Roman"/>
                <a:ea typeface="Times New Roman"/>
                <a:cs typeface="Times New Roman"/>
                <a:sym typeface="Times New Roman"/>
              </a:rPr>
              <a:t>guarantee that all </a:t>
            </a:r>
            <a:r>
              <a:rPr lang="en-US" sz="2100" b="1" i="1" u="none" strike="noStrike" cap="none" dirty="0">
                <a:solidFill>
                  <a:srgbClr val="FF0000"/>
                </a:solidFill>
                <a:latin typeface="Times New Roman"/>
                <a:ea typeface="Times New Roman"/>
                <a:cs typeface="Times New Roman"/>
                <a:sym typeface="Times New Roman"/>
              </a:rPr>
              <a:t>independent paths </a:t>
            </a:r>
            <a:r>
              <a:rPr lang="en-US" sz="2000" b="0" i="0" u="none" strike="noStrike" cap="none" dirty="0">
                <a:latin typeface="Times New Roman"/>
                <a:ea typeface="Times New Roman"/>
                <a:cs typeface="Times New Roman"/>
                <a:sym typeface="Times New Roman"/>
              </a:rPr>
              <a:t>within a module have been  exercised at least once,</a:t>
            </a:r>
            <a:endParaRPr sz="2000" b="0" i="0" u="none" strike="noStrike" cap="none" dirty="0">
              <a:latin typeface="Times New Roman"/>
              <a:ea typeface="Times New Roman"/>
              <a:cs typeface="Times New Roman"/>
              <a:sym typeface="Times New Roman"/>
            </a:endParaRPr>
          </a:p>
          <a:p>
            <a:pPr marL="832485" marR="0" lvl="1" indent="-328295" algn="l" rtl="0">
              <a:lnSpc>
                <a:spcPct val="100000"/>
              </a:lnSpc>
              <a:spcBef>
                <a:spcPts val="650"/>
              </a:spcBef>
              <a:spcAft>
                <a:spcPts val="0"/>
              </a:spcAft>
              <a:buSzPts val="1600"/>
              <a:buFont typeface="Noto Sans Symbols"/>
              <a:buChar char="●"/>
            </a:pPr>
            <a:r>
              <a:rPr lang="en-US" sz="2000" b="0" i="0" u="none" strike="noStrike" cap="none" dirty="0">
                <a:latin typeface="Times New Roman"/>
                <a:ea typeface="Times New Roman"/>
                <a:cs typeface="Times New Roman"/>
                <a:sym typeface="Times New Roman"/>
              </a:rPr>
              <a:t>exercise all logical decisions on their </a:t>
            </a:r>
            <a:r>
              <a:rPr lang="en-US" sz="2100" b="1" i="1" u="none" strike="noStrike" cap="none" dirty="0">
                <a:solidFill>
                  <a:srgbClr val="FF0000"/>
                </a:solidFill>
                <a:latin typeface="Times New Roman"/>
                <a:ea typeface="Times New Roman"/>
                <a:cs typeface="Times New Roman"/>
                <a:sym typeface="Times New Roman"/>
              </a:rPr>
              <a:t>true </a:t>
            </a:r>
            <a:r>
              <a:rPr lang="en-US" sz="2000" b="0" i="0" u="none" strike="noStrike" cap="none" dirty="0">
                <a:latin typeface="Times New Roman"/>
                <a:ea typeface="Times New Roman"/>
                <a:cs typeface="Times New Roman"/>
                <a:sym typeface="Times New Roman"/>
              </a:rPr>
              <a:t>and </a:t>
            </a:r>
            <a:r>
              <a:rPr lang="en-US" sz="2100" b="1" i="1" u="none" strike="noStrike" cap="none" dirty="0">
                <a:solidFill>
                  <a:srgbClr val="FF0000"/>
                </a:solidFill>
                <a:latin typeface="Times New Roman"/>
                <a:ea typeface="Times New Roman"/>
                <a:cs typeface="Times New Roman"/>
                <a:sym typeface="Times New Roman"/>
              </a:rPr>
              <a:t>false </a:t>
            </a:r>
            <a:r>
              <a:rPr lang="en-US" sz="2000" b="0" i="0" u="none" strike="noStrike" cap="none" dirty="0">
                <a:latin typeface="Times New Roman"/>
                <a:ea typeface="Times New Roman"/>
                <a:cs typeface="Times New Roman"/>
                <a:sym typeface="Times New Roman"/>
              </a:rPr>
              <a:t>sides,</a:t>
            </a:r>
            <a:endParaRPr sz="2000" b="0" i="0" u="none" strike="noStrike" cap="none" dirty="0">
              <a:latin typeface="Times New Roman"/>
              <a:ea typeface="Times New Roman"/>
              <a:cs typeface="Times New Roman"/>
              <a:sym typeface="Times New Roman"/>
            </a:endParaRPr>
          </a:p>
          <a:p>
            <a:pPr marL="832485" marR="690245" lvl="1" indent="-327660" algn="l" rtl="0">
              <a:lnSpc>
                <a:spcPct val="111500"/>
              </a:lnSpc>
              <a:spcBef>
                <a:spcPts val="990"/>
              </a:spcBef>
              <a:spcAft>
                <a:spcPts val="0"/>
              </a:spcAft>
              <a:buSzPts val="1600"/>
              <a:buFont typeface="Noto Sans Symbols"/>
              <a:buChar char="●"/>
            </a:pPr>
            <a:r>
              <a:rPr lang="en-US" sz="2000" b="0" i="0" u="none" strike="noStrike" cap="none" dirty="0">
                <a:latin typeface="Times New Roman"/>
                <a:ea typeface="Times New Roman"/>
                <a:cs typeface="Times New Roman"/>
                <a:sym typeface="Times New Roman"/>
              </a:rPr>
              <a:t>execute all loops at their boundaries and within their operational  bounds, and</a:t>
            </a:r>
            <a:endParaRPr sz="2000" b="0" i="0" u="none" strike="noStrike" cap="none" dirty="0">
              <a:latin typeface="Times New Roman"/>
              <a:ea typeface="Times New Roman"/>
              <a:cs typeface="Times New Roman"/>
              <a:sym typeface="Times New Roman"/>
            </a:endParaRPr>
          </a:p>
          <a:p>
            <a:pPr marL="832485" marR="0" lvl="1" indent="-328295" algn="l" rtl="0">
              <a:lnSpc>
                <a:spcPct val="100000"/>
              </a:lnSpc>
              <a:spcBef>
                <a:spcPts val="750"/>
              </a:spcBef>
              <a:spcAft>
                <a:spcPts val="0"/>
              </a:spcAft>
              <a:buSzPts val="1600"/>
              <a:buFont typeface="Noto Sans Symbols"/>
              <a:buChar char="●"/>
            </a:pPr>
            <a:r>
              <a:rPr lang="en-US" sz="2000" b="0" i="0" u="none" strike="noStrike" cap="none" dirty="0">
                <a:latin typeface="Times New Roman"/>
                <a:ea typeface="Times New Roman"/>
                <a:cs typeface="Times New Roman"/>
                <a:sym typeface="Times New Roman"/>
              </a:rPr>
              <a:t>exercise internal data structures to ensure their validity.</a:t>
            </a:r>
            <a:endParaRPr sz="2000" b="0" i="0" u="none" strike="noStrike" cap="none"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g2fcb1e980bc_0_85"/>
          <p:cNvPicPr preferRelativeResize="0"/>
          <p:nvPr/>
        </p:nvPicPr>
        <p:blipFill rotWithShape="1">
          <a:blip r:embed="rId3">
            <a:alphaModFix/>
          </a:blip>
          <a:srcRect/>
          <a:stretch/>
        </p:blipFill>
        <p:spPr>
          <a:xfrm>
            <a:off x="457200" y="344424"/>
            <a:ext cx="4654296" cy="650748"/>
          </a:xfrm>
          <a:prstGeom prst="rect">
            <a:avLst/>
          </a:prstGeom>
          <a:noFill/>
          <a:ln>
            <a:noFill/>
          </a:ln>
        </p:spPr>
      </p:pic>
      <p:sp>
        <p:nvSpPr>
          <p:cNvPr id="244" name="Google Shape;244;g2fcb1e980bc_0_85"/>
          <p:cNvSpPr txBox="1">
            <a:spLocks noGrp="1"/>
          </p:cNvSpPr>
          <p:nvPr>
            <p:ph type="title"/>
          </p:nvPr>
        </p:nvSpPr>
        <p:spPr>
          <a:xfrm>
            <a:off x="681024" y="424688"/>
            <a:ext cx="41814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Modified MCC Examples</a:t>
            </a:r>
            <a:endParaRPr sz="3000"/>
          </a:p>
        </p:txBody>
      </p:sp>
      <p:sp>
        <p:nvSpPr>
          <p:cNvPr id="245" name="Google Shape;245;g2fcb1e980bc_0_85"/>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20</a:t>
            </a:fld>
            <a:endParaRPr/>
          </a:p>
        </p:txBody>
      </p:sp>
      <p:graphicFrame>
        <p:nvGraphicFramePr>
          <p:cNvPr id="246" name="Google Shape;246;g2fcb1e980bc_0_85"/>
          <p:cNvGraphicFramePr/>
          <p:nvPr/>
        </p:nvGraphicFramePr>
        <p:xfrm>
          <a:off x="716229" y="1600273"/>
          <a:ext cx="3964950" cy="4747446"/>
        </p:xfrm>
        <a:graphic>
          <a:graphicData uri="http://schemas.openxmlformats.org/drawingml/2006/table">
            <a:tbl>
              <a:tblPr firstRow="1" bandRow="1">
                <a:noFill/>
                <a:tableStyleId>{EDFAD162-9212-458F-86E7-76135E3E49CB}</a:tableStyleId>
              </a:tblPr>
              <a:tblGrid>
                <a:gridCol w="1788800"/>
                <a:gridCol w="554350"/>
                <a:gridCol w="647700"/>
                <a:gridCol w="640725"/>
                <a:gridCol w="333375"/>
              </a:tblGrid>
              <a:tr h="844175">
                <a:tc>
                  <a:txBody>
                    <a:bodyPr/>
                    <a:lstStyle/>
                    <a:p>
                      <a:pPr marL="359410" marR="0" lvl="0" indent="-327660" algn="l" rtl="0">
                        <a:lnSpc>
                          <a:spcPct val="109791"/>
                        </a:lnSpc>
                        <a:spcBef>
                          <a:spcPts val="0"/>
                        </a:spcBef>
                        <a:spcAft>
                          <a:spcPts val="0"/>
                        </a:spcAft>
                        <a:buSzPts val="2400"/>
                        <a:buFont typeface="Noto Sans Symbols"/>
                        <a:buChar char="❑"/>
                      </a:pPr>
                      <a:r>
                        <a:rPr lang="en-US" sz="2400" b="1" u="none" strike="noStrike" cap="none">
                          <a:latin typeface="Times New Roman"/>
                          <a:ea typeface="Times New Roman"/>
                          <a:cs typeface="Times New Roman"/>
                          <a:sym typeface="Times New Roman"/>
                        </a:rPr>
                        <a:t>To test </a:t>
                      </a:r>
                      <a:r>
                        <a:rPr lang="en-US" sz="2400" b="1" u="none" strike="noStrike" cap="none">
                          <a:latin typeface="Courier New"/>
                          <a:ea typeface="Courier New"/>
                          <a:cs typeface="Courier New"/>
                          <a:sym typeface="Courier New"/>
                        </a:rPr>
                        <a:t>if</a:t>
                      </a:r>
                      <a:endParaRPr sz="2400" u="none" strike="noStrike" cap="none">
                        <a:latin typeface="Courier New"/>
                        <a:ea typeface="Courier New"/>
                        <a:cs typeface="Courier New"/>
                        <a:sym typeface="Courier New"/>
                      </a:endParaRPr>
                    </a:p>
                    <a:p>
                      <a:pPr marL="951864" marR="0" lvl="0" indent="0" algn="l"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A:</a:t>
                      </a:r>
                      <a:endParaRPr sz="2400" u="none" strike="noStrike" cap="none">
                        <a:latin typeface="Times New Roman"/>
                        <a:ea typeface="Times New Roman"/>
                        <a:cs typeface="Times New Roman"/>
                        <a:sym typeface="Times New Roman"/>
                      </a:endParaRPr>
                    </a:p>
                  </a:txBody>
                  <a:tcPr marL="0" marR="0" marT="0" marB="0"/>
                </a:tc>
                <a:tc>
                  <a:txBody>
                    <a:bodyPr/>
                    <a:lstStyle/>
                    <a:p>
                      <a:pPr marL="97155" marR="0" lvl="0" indent="0" algn="l" rtl="0">
                        <a:lnSpc>
                          <a:spcPct val="109791"/>
                        </a:lnSpc>
                        <a:spcBef>
                          <a:spcPts val="0"/>
                        </a:spcBef>
                        <a:spcAft>
                          <a:spcPts val="0"/>
                        </a:spcAft>
                        <a:buNone/>
                      </a:pPr>
                      <a:r>
                        <a:rPr lang="en-US" sz="2400" b="1" u="none" strike="noStrike" cap="none">
                          <a:latin typeface="Courier New"/>
                          <a:ea typeface="Courier New"/>
                          <a:cs typeface="Courier New"/>
                          <a:sym typeface="Courier New"/>
                        </a:rPr>
                        <a:t>(A</a:t>
                      </a:r>
                      <a:endParaRPr sz="2400" u="none" strike="noStrike" cap="none">
                        <a:latin typeface="Courier New"/>
                        <a:ea typeface="Courier New"/>
                        <a:cs typeface="Courier New"/>
                        <a:sym typeface="Courier New"/>
                      </a:endParaRPr>
                    </a:p>
                    <a:p>
                      <a:pPr marL="83820" marR="0" lvl="0" indent="0" algn="l"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0" marB="0"/>
                </a:tc>
                <a:tc>
                  <a:txBody>
                    <a:bodyPr/>
                    <a:lstStyle/>
                    <a:p>
                      <a:pPr marL="91440" marR="3175" lvl="0" indent="0" algn="l" rtl="0">
                        <a:lnSpc>
                          <a:spcPct val="109791"/>
                        </a:lnSpc>
                        <a:spcBef>
                          <a:spcPts val="0"/>
                        </a:spcBef>
                        <a:spcAft>
                          <a:spcPts val="0"/>
                        </a:spcAft>
                        <a:buNone/>
                      </a:pPr>
                      <a:r>
                        <a:rPr lang="en-US" sz="2400" b="1" u="none" strike="noStrike" cap="none">
                          <a:latin typeface="Courier New"/>
                          <a:ea typeface="Courier New"/>
                          <a:cs typeface="Courier New"/>
                          <a:sym typeface="Courier New"/>
                        </a:rPr>
                        <a:t>or</a:t>
                      </a:r>
                      <a:endParaRPr sz="2400" u="none" strike="noStrike" cap="none">
                        <a:latin typeface="Courier New"/>
                        <a:ea typeface="Courier New"/>
                        <a:cs typeface="Courier New"/>
                        <a:sym typeface="Courier New"/>
                      </a:endParaRPr>
                    </a:p>
                    <a:p>
                      <a:pPr marL="0" marR="0" lvl="0" indent="0" algn="r"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9791"/>
                        </a:lnSpc>
                        <a:spcBef>
                          <a:spcPts val="0"/>
                        </a:spcBef>
                        <a:spcAft>
                          <a:spcPts val="0"/>
                        </a:spcAft>
                        <a:buNone/>
                      </a:pPr>
                      <a:r>
                        <a:rPr lang="en-US" sz="2400" b="1" u="none" strike="noStrike" cap="none">
                          <a:latin typeface="Courier New"/>
                          <a:ea typeface="Courier New"/>
                          <a:cs typeface="Courier New"/>
                          <a:sym typeface="Courier New"/>
                        </a:rPr>
                        <a:t>B)</a:t>
                      </a:r>
                      <a:endParaRPr sz="24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None/>
                      </a:pPr>
                      <a:endParaRPr sz="2800" u="none" strike="noStrike" cap="none">
                        <a:latin typeface="Times New Roman"/>
                        <a:ea typeface="Times New Roman"/>
                        <a:cs typeface="Times New Roman"/>
                        <a:sym typeface="Times New Roman"/>
                      </a:endParaRPr>
                    </a:p>
                    <a:p>
                      <a:pPr marL="0" marR="46355"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1900" marB="0"/>
                </a:tc>
              </a:tr>
              <a:tr h="651325">
                <a:tc>
                  <a:txBody>
                    <a:bodyPr/>
                    <a:lstStyle/>
                    <a:p>
                      <a:pPr marL="0" marR="544195"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B:</a:t>
                      </a:r>
                      <a:endParaRPr sz="2400" u="none" strike="noStrike" cap="none">
                        <a:latin typeface="Times New Roman"/>
                        <a:ea typeface="Times New Roman"/>
                        <a:cs typeface="Times New Roman"/>
                        <a:sym typeface="Times New Roman"/>
                      </a:endParaRPr>
                    </a:p>
                  </a:txBody>
                  <a:tcPr marL="0" marR="0" marT="5725" marB="0"/>
                </a:tc>
                <a:tc>
                  <a:txBody>
                    <a:bodyPr/>
                    <a:lstStyle/>
                    <a:p>
                      <a:pPr marL="83820" marR="0" lvl="0" indent="0" algn="l"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5725" marB="0"/>
                </a:tc>
                <a:tc gridSpan="2">
                  <a:txBody>
                    <a:bodyPr/>
                    <a:lstStyle/>
                    <a:p>
                      <a:pPr marL="0" marR="159385" lvl="0" indent="0" algn="ct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5725" marB="0"/>
                </a:tc>
                <a:tc hMerge="1">
                  <a:txBody>
                    <a:bodyPr/>
                    <a:lstStyle/>
                    <a:p>
                      <a:endParaRPr lang="en-US"/>
                    </a:p>
                  </a:txBody>
                  <a:tcPr/>
                </a:tc>
                <a:tc>
                  <a:txBody>
                    <a:bodyPr/>
                    <a:lstStyle/>
                    <a:p>
                      <a:pPr marL="0" marR="46355"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5725" marB="0"/>
                </a:tc>
              </a:tr>
              <a:tr h="1104575">
                <a:tc>
                  <a:txBody>
                    <a:bodyPr/>
                    <a:lstStyle/>
                    <a:p>
                      <a:pPr marL="359410" marR="0" lvl="0" indent="-327660" algn="l" rtl="0">
                        <a:lnSpc>
                          <a:spcPct val="100000"/>
                        </a:lnSpc>
                        <a:spcBef>
                          <a:spcPts val="0"/>
                        </a:spcBef>
                        <a:spcAft>
                          <a:spcPts val="0"/>
                        </a:spcAft>
                        <a:buSzPts val="2400"/>
                        <a:buFont typeface="Noto Sans Symbols"/>
                        <a:buChar char="❑"/>
                      </a:pPr>
                      <a:r>
                        <a:rPr lang="en-US" sz="2400" b="1" u="none" strike="noStrike" cap="none">
                          <a:latin typeface="Times New Roman"/>
                          <a:ea typeface="Times New Roman"/>
                          <a:cs typeface="Times New Roman"/>
                          <a:sym typeface="Times New Roman"/>
                        </a:rPr>
                        <a:t>To test </a:t>
                      </a:r>
                      <a:r>
                        <a:rPr lang="en-US" sz="2400" b="1" u="none" strike="noStrike" cap="none">
                          <a:latin typeface="Courier New"/>
                          <a:ea typeface="Courier New"/>
                          <a:cs typeface="Courier New"/>
                          <a:sym typeface="Courier New"/>
                        </a:rPr>
                        <a:t>if</a:t>
                      </a:r>
                      <a:endParaRPr sz="2400" u="none" strike="noStrike" cap="none">
                        <a:latin typeface="Courier New"/>
                        <a:ea typeface="Courier New"/>
                        <a:cs typeface="Courier New"/>
                        <a:sym typeface="Courier New"/>
                      </a:endParaRPr>
                    </a:p>
                    <a:p>
                      <a:pPr marL="951864" marR="0" lvl="0" indent="0" algn="l"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A:</a:t>
                      </a:r>
                      <a:endParaRPr sz="2400" u="none" strike="noStrike" cap="none">
                        <a:latin typeface="Times New Roman"/>
                        <a:ea typeface="Times New Roman"/>
                        <a:cs typeface="Times New Roman"/>
                        <a:sym typeface="Times New Roman"/>
                      </a:endParaRPr>
                    </a:p>
                  </a:txBody>
                  <a:tcPr marL="0" marR="0" marT="229225" marB="0"/>
                </a:tc>
                <a:tc>
                  <a:txBody>
                    <a:bodyPr/>
                    <a:lstStyle/>
                    <a:p>
                      <a:pPr marL="97155" marR="0" lvl="0" indent="0" algn="l" rtl="0">
                        <a:lnSpc>
                          <a:spcPct val="100000"/>
                        </a:lnSpc>
                        <a:spcBef>
                          <a:spcPts val="0"/>
                        </a:spcBef>
                        <a:spcAft>
                          <a:spcPts val="0"/>
                        </a:spcAft>
                        <a:buNone/>
                      </a:pPr>
                      <a:r>
                        <a:rPr lang="en-US" sz="2400" b="1" u="none" strike="noStrike" cap="none">
                          <a:latin typeface="Courier New"/>
                          <a:ea typeface="Courier New"/>
                          <a:cs typeface="Courier New"/>
                          <a:sym typeface="Courier New"/>
                        </a:rPr>
                        <a:t>(A</a:t>
                      </a:r>
                      <a:endParaRPr sz="2400" u="none" strike="noStrike" cap="none">
                        <a:latin typeface="Courier New"/>
                        <a:ea typeface="Courier New"/>
                        <a:cs typeface="Courier New"/>
                        <a:sym typeface="Courier New"/>
                      </a:endParaRPr>
                    </a:p>
                    <a:p>
                      <a:pPr marL="83820" marR="0" lvl="0" indent="0" algn="l"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229225" marB="0"/>
                </a:tc>
                <a:tc gridSpan="2">
                  <a:txBody>
                    <a:bodyPr/>
                    <a:lstStyle/>
                    <a:p>
                      <a:pPr marL="91440" marR="0" lvl="0" indent="0" algn="l" rtl="0">
                        <a:lnSpc>
                          <a:spcPct val="100000"/>
                        </a:lnSpc>
                        <a:spcBef>
                          <a:spcPts val="0"/>
                        </a:spcBef>
                        <a:spcAft>
                          <a:spcPts val="0"/>
                        </a:spcAft>
                        <a:buNone/>
                      </a:pPr>
                      <a:r>
                        <a:rPr lang="en-US" sz="2400" b="1" u="none" strike="noStrike" cap="none">
                          <a:latin typeface="Courier New"/>
                          <a:ea typeface="Courier New"/>
                          <a:cs typeface="Courier New"/>
                          <a:sym typeface="Courier New"/>
                        </a:rPr>
                        <a:t>and B)</a:t>
                      </a:r>
                      <a:endParaRPr sz="2400" u="none" strike="noStrike" cap="none">
                        <a:latin typeface="Courier New"/>
                        <a:ea typeface="Courier New"/>
                        <a:cs typeface="Courier New"/>
                        <a:sym typeface="Courier New"/>
                      </a:endParaRPr>
                    </a:p>
                    <a:p>
                      <a:pPr marL="0" marR="159385" lvl="0" indent="0" algn="ctr"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229225" marB="0"/>
                </a:tc>
                <a:tc hMerge="1">
                  <a:txBody>
                    <a:bodyPr/>
                    <a:lstStyle/>
                    <a:p>
                      <a:endParaRPr lang="en-US"/>
                    </a:p>
                  </a:txBody>
                  <a:tcPr/>
                </a:tc>
                <a:tc>
                  <a:txBody>
                    <a:bodyPr/>
                    <a:lstStyle/>
                    <a:p>
                      <a:pPr marL="0" marR="0" lvl="0" indent="0" algn="l" rtl="0">
                        <a:lnSpc>
                          <a:spcPct val="100000"/>
                        </a:lnSpc>
                        <a:spcBef>
                          <a:spcPts val="0"/>
                        </a:spcBef>
                        <a:spcAft>
                          <a:spcPts val="0"/>
                        </a:spcAft>
                        <a:buNone/>
                      </a:pPr>
                      <a:endParaRPr sz="2700" u="none" strike="noStrike" cap="none">
                        <a:latin typeface="Times New Roman"/>
                        <a:ea typeface="Times New Roman"/>
                        <a:cs typeface="Times New Roman"/>
                        <a:sym typeface="Times New Roman"/>
                      </a:endParaRPr>
                    </a:p>
                    <a:p>
                      <a:pPr marL="0" marR="24130" lvl="0" indent="0" algn="r" rtl="0">
                        <a:lnSpc>
                          <a:spcPct val="100000"/>
                        </a:lnSpc>
                        <a:spcBef>
                          <a:spcPts val="218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0" marB="0"/>
                </a:tc>
              </a:tr>
              <a:tr h="651475">
                <a:tc>
                  <a:txBody>
                    <a:bodyPr/>
                    <a:lstStyle/>
                    <a:p>
                      <a:pPr marL="0" marR="544830"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B:</a:t>
                      </a:r>
                      <a:endParaRPr sz="2400" u="none" strike="noStrike" cap="none">
                        <a:latin typeface="Times New Roman"/>
                        <a:ea typeface="Times New Roman"/>
                        <a:cs typeface="Times New Roman"/>
                        <a:sym typeface="Times New Roman"/>
                      </a:endParaRPr>
                    </a:p>
                  </a:txBody>
                  <a:tcPr marL="0" marR="0" marT="5725" marB="0"/>
                </a:tc>
                <a:tc>
                  <a:txBody>
                    <a:bodyPr/>
                    <a:lstStyle/>
                    <a:p>
                      <a:pPr marL="83820" marR="0" lvl="0" indent="0" algn="l"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5725" marB="0"/>
                </a:tc>
                <a:tc>
                  <a:txBody>
                    <a:bodyPr/>
                    <a:lstStyle/>
                    <a:p>
                      <a:pPr marL="0" marR="0"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5725" marB="0"/>
                </a:tc>
                <a:tc>
                  <a:txBody>
                    <a:bodyPr/>
                    <a:lstStyle/>
                    <a:p>
                      <a:pPr marL="0" marR="0" lvl="0" indent="0" algn="l" rtl="0">
                        <a:lnSpc>
                          <a:spcPct val="100000"/>
                        </a:lnSpc>
                        <a:spcBef>
                          <a:spcPts val="0"/>
                        </a:spcBef>
                        <a:spcAft>
                          <a:spcPts val="0"/>
                        </a:spcAft>
                        <a:buNone/>
                      </a:pPr>
                      <a:endParaRPr sz="2500" u="none" strike="noStrike" cap="none">
                        <a:latin typeface="Times New Roman"/>
                        <a:ea typeface="Times New Roman"/>
                        <a:cs typeface="Times New Roman"/>
                        <a:sym typeface="Times New Roman"/>
                      </a:endParaRPr>
                    </a:p>
                  </a:txBody>
                  <a:tcPr marL="0" marR="0" marT="0" marB="0"/>
                </a:tc>
                <a:tc>
                  <a:txBody>
                    <a:bodyPr/>
                    <a:lstStyle/>
                    <a:p>
                      <a:pPr marL="0" marR="24130"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5725" marB="0"/>
                </a:tc>
              </a:tr>
              <a:tr h="1104500">
                <a:tc>
                  <a:txBody>
                    <a:bodyPr/>
                    <a:lstStyle/>
                    <a:p>
                      <a:pPr marL="359410" marR="0" lvl="0" indent="-327660" algn="l" rtl="0">
                        <a:lnSpc>
                          <a:spcPct val="100000"/>
                        </a:lnSpc>
                        <a:spcBef>
                          <a:spcPts val="0"/>
                        </a:spcBef>
                        <a:spcAft>
                          <a:spcPts val="0"/>
                        </a:spcAft>
                        <a:buSzPts val="2400"/>
                        <a:buFont typeface="Noto Sans Symbols"/>
                        <a:buChar char="❑"/>
                      </a:pPr>
                      <a:r>
                        <a:rPr lang="en-US" sz="2400" b="1" u="none" strike="noStrike" cap="none">
                          <a:latin typeface="Times New Roman"/>
                          <a:ea typeface="Times New Roman"/>
                          <a:cs typeface="Times New Roman"/>
                          <a:sym typeface="Times New Roman"/>
                        </a:rPr>
                        <a:t>To test </a:t>
                      </a:r>
                      <a:r>
                        <a:rPr lang="en-US" sz="2400" b="1" u="none" strike="noStrike" cap="none">
                          <a:latin typeface="Courier New"/>
                          <a:ea typeface="Courier New"/>
                          <a:cs typeface="Courier New"/>
                          <a:sym typeface="Courier New"/>
                        </a:rPr>
                        <a:t>if</a:t>
                      </a:r>
                      <a:endParaRPr sz="2400" u="none" strike="noStrike" cap="none">
                        <a:latin typeface="Courier New"/>
                        <a:ea typeface="Courier New"/>
                        <a:cs typeface="Courier New"/>
                        <a:sym typeface="Courier New"/>
                      </a:endParaRPr>
                    </a:p>
                    <a:p>
                      <a:pPr marL="951864" marR="0" lvl="0" indent="0" algn="l"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A:</a:t>
                      </a:r>
                      <a:endParaRPr sz="2400" u="none" strike="noStrike" cap="none">
                        <a:latin typeface="Times New Roman"/>
                        <a:ea typeface="Times New Roman"/>
                        <a:cs typeface="Times New Roman"/>
                        <a:sym typeface="Times New Roman"/>
                      </a:endParaRPr>
                    </a:p>
                  </a:txBody>
                  <a:tcPr marL="0" marR="0" marT="229225" marB="0"/>
                </a:tc>
                <a:tc>
                  <a:txBody>
                    <a:bodyPr/>
                    <a:lstStyle/>
                    <a:p>
                      <a:pPr marL="97155" marR="0" lvl="0" indent="0" algn="l" rtl="0">
                        <a:lnSpc>
                          <a:spcPct val="100000"/>
                        </a:lnSpc>
                        <a:spcBef>
                          <a:spcPts val="0"/>
                        </a:spcBef>
                        <a:spcAft>
                          <a:spcPts val="0"/>
                        </a:spcAft>
                        <a:buNone/>
                      </a:pPr>
                      <a:r>
                        <a:rPr lang="en-US" sz="2400" b="1" u="none" strike="noStrike" cap="none">
                          <a:latin typeface="Courier New"/>
                          <a:ea typeface="Courier New"/>
                          <a:cs typeface="Courier New"/>
                          <a:sym typeface="Courier New"/>
                        </a:rPr>
                        <a:t>(A</a:t>
                      </a:r>
                      <a:endParaRPr sz="2400" u="none" strike="noStrike" cap="none">
                        <a:latin typeface="Courier New"/>
                        <a:ea typeface="Courier New"/>
                        <a:cs typeface="Courier New"/>
                        <a:sym typeface="Courier New"/>
                      </a:endParaRPr>
                    </a:p>
                    <a:p>
                      <a:pPr marL="83820" marR="0" lvl="0" indent="0" algn="l"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229225" marB="0"/>
                </a:tc>
                <a:tc gridSpan="2">
                  <a:txBody>
                    <a:bodyPr/>
                    <a:lstStyle/>
                    <a:p>
                      <a:pPr marL="91440" marR="0" lvl="0" indent="0" algn="l" rtl="0">
                        <a:lnSpc>
                          <a:spcPct val="100000"/>
                        </a:lnSpc>
                        <a:spcBef>
                          <a:spcPts val="0"/>
                        </a:spcBef>
                        <a:spcAft>
                          <a:spcPts val="0"/>
                        </a:spcAft>
                        <a:buNone/>
                      </a:pPr>
                      <a:r>
                        <a:rPr lang="en-US" sz="2400" b="1" u="none" strike="noStrike" cap="none">
                          <a:latin typeface="Courier New"/>
                          <a:ea typeface="Courier New"/>
                          <a:cs typeface="Courier New"/>
                          <a:sym typeface="Courier New"/>
                        </a:rPr>
                        <a:t>xor B)</a:t>
                      </a:r>
                      <a:endParaRPr sz="2400" u="none" strike="noStrike" cap="none">
                        <a:latin typeface="Courier New"/>
                        <a:ea typeface="Courier New"/>
                        <a:cs typeface="Courier New"/>
                        <a:sym typeface="Courier New"/>
                      </a:endParaRPr>
                    </a:p>
                    <a:p>
                      <a:pPr marL="0" marR="159385" lvl="0" indent="0" algn="ctr" rtl="0">
                        <a:lnSpc>
                          <a:spcPct val="100000"/>
                        </a:lnSpc>
                        <a:spcBef>
                          <a:spcPts val="60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229225" marB="0"/>
                </a:tc>
                <a:tc hMerge="1">
                  <a:txBody>
                    <a:bodyPr/>
                    <a:lstStyle/>
                    <a:p>
                      <a:endParaRPr lang="en-US"/>
                    </a:p>
                  </a:txBody>
                  <a:tcPr/>
                </a:tc>
                <a:tc>
                  <a:txBody>
                    <a:bodyPr/>
                    <a:lstStyle/>
                    <a:p>
                      <a:pPr marL="0" marR="0" lvl="0" indent="0" algn="l" rtl="0">
                        <a:lnSpc>
                          <a:spcPct val="100000"/>
                        </a:lnSpc>
                        <a:spcBef>
                          <a:spcPts val="0"/>
                        </a:spcBef>
                        <a:spcAft>
                          <a:spcPts val="0"/>
                        </a:spcAft>
                        <a:buNone/>
                      </a:pPr>
                      <a:endParaRPr sz="2700" u="none" strike="noStrike" cap="none">
                        <a:latin typeface="Times New Roman"/>
                        <a:ea typeface="Times New Roman"/>
                        <a:cs typeface="Times New Roman"/>
                        <a:sym typeface="Times New Roman"/>
                      </a:endParaRPr>
                    </a:p>
                    <a:p>
                      <a:pPr marL="0" marR="46355" lvl="0" indent="0" algn="r" rtl="0">
                        <a:lnSpc>
                          <a:spcPct val="100000"/>
                        </a:lnSpc>
                        <a:spcBef>
                          <a:spcPts val="218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0" marB="0"/>
                </a:tc>
              </a:tr>
              <a:tr h="391275">
                <a:tc>
                  <a:txBody>
                    <a:bodyPr/>
                    <a:lstStyle/>
                    <a:p>
                      <a:pPr marL="0" marR="544830"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B:</a:t>
                      </a:r>
                      <a:endParaRPr sz="2400" u="none" strike="noStrike" cap="none">
                        <a:latin typeface="Times New Roman"/>
                        <a:ea typeface="Times New Roman"/>
                        <a:cs typeface="Times New Roman"/>
                        <a:sym typeface="Times New Roman"/>
                      </a:endParaRPr>
                    </a:p>
                  </a:txBody>
                  <a:tcPr marL="0" marR="0" marT="5725" marB="0"/>
                </a:tc>
                <a:tc>
                  <a:txBody>
                    <a:bodyPr/>
                    <a:lstStyle/>
                    <a:p>
                      <a:pPr marL="83820" marR="0" lvl="0" indent="0" algn="l"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5725" marB="0"/>
                </a:tc>
                <a:tc>
                  <a:txBody>
                    <a:bodyPr/>
                    <a:lstStyle/>
                    <a:p>
                      <a:pPr marL="0" marR="0"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F</a:t>
                      </a:r>
                      <a:endParaRPr sz="2400" u="none" strike="noStrike" cap="none">
                        <a:latin typeface="Times New Roman"/>
                        <a:ea typeface="Times New Roman"/>
                        <a:cs typeface="Times New Roman"/>
                        <a:sym typeface="Times New Roman"/>
                      </a:endParaRPr>
                    </a:p>
                  </a:txBody>
                  <a:tcPr marL="0" marR="0" marT="5725" marB="0"/>
                </a:tc>
                <a:tc>
                  <a:txBody>
                    <a:bodyPr/>
                    <a:lstStyle/>
                    <a:p>
                      <a:pPr marL="0" marR="0" lvl="0" indent="0" algn="l" rtl="0">
                        <a:lnSpc>
                          <a:spcPct val="100000"/>
                        </a:lnSpc>
                        <a:spcBef>
                          <a:spcPts val="0"/>
                        </a:spcBef>
                        <a:spcAft>
                          <a:spcPts val="0"/>
                        </a:spcAft>
                        <a:buNone/>
                      </a:pPr>
                      <a:endParaRPr sz="2500" u="none" strike="noStrike" cap="none">
                        <a:latin typeface="Times New Roman"/>
                        <a:ea typeface="Times New Roman"/>
                        <a:cs typeface="Times New Roman"/>
                        <a:sym typeface="Times New Roman"/>
                      </a:endParaRPr>
                    </a:p>
                  </a:txBody>
                  <a:tcPr marL="0" marR="0" marT="0" marB="0"/>
                </a:tc>
                <a:tc>
                  <a:txBody>
                    <a:bodyPr/>
                    <a:lstStyle/>
                    <a:p>
                      <a:pPr marL="0" marR="24130" lvl="0" indent="0" algn="r" rtl="0">
                        <a:lnSpc>
                          <a:spcPct val="100000"/>
                        </a:lnSpc>
                        <a:spcBef>
                          <a:spcPts val="0"/>
                        </a:spcBef>
                        <a:spcAft>
                          <a:spcPts val="0"/>
                        </a:spcAft>
                        <a:buNone/>
                      </a:pPr>
                      <a:r>
                        <a:rPr lang="en-US" sz="2400" b="1" u="none" strike="noStrike" cap="none">
                          <a:latin typeface="Times New Roman"/>
                          <a:ea typeface="Times New Roman"/>
                          <a:cs typeface="Times New Roman"/>
                          <a:sym typeface="Times New Roman"/>
                        </a:rPr>
                        <a:t>T</a:t>
                      </a:r>
                      <a:endParaRPr sz="2400" u="none" strike="noStrike" cap="none">
                        <a:latin typeface="Times New Roman"/>
                        <a:ea typeface="Times New Roman"/>
                        <a:cs typeface="Times New Roman"/>
                        <a:sym typeface="Times New Roman"/>
                      </a:endParaRPr>
                    </a:p>
                  </a:txBody>
                  <a:tcPr marL="0" marR="0" marT="5725" marB="0"/>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g2fcb1e980bc_0_92"/>
          <p:cNvPicPr preferRelativeResize="0"/>
          <p:nvPr/>
        </p:nvPicPr>
        <p:blipFill rotWithShape="1">
          <a:blip r:embed="rId3">
            <a:alphaModFix/>
          </a:blip>
          <a:srcRect/>
          <a:stretch/>
        </p:blipFill>
        <p:spPr>
          <a:xfrm>
            <a:off x="457200" y="344424"/>
            <a:ext cx="5463540" cy="650748"/>
          </a:xfrm>
          <a:prstGeom prst="rect">
            <a:avLst/>
          </a:prstGeom>
          <a:noFill/>
          <a:ln>
            <a:noFill/>
          </a:ln>
        </p:spPr>
      </p:pic>
      <p:sp>
        <p:nvSpPr>
          <p:cNvPr id="252" name="Google Shape;252;g2fcb1e980bc_0_92"/>
          <p:cNvSpPr txBox="1">
            <a:spLocks noGrp="1"/>
          </p:cNvSpPr>
          <p:nvPr>
            <p:ph type="title"/>
          </p:nvPr>
        </p:nvSpPr>
        <p:spPr>
          <a:xfrm>
            <a:off x="681025" y="424700"/>
            <a:ext cx="71916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Path Coverage or Path Testing</a:t>
            </a:r>
            <a:endParaRPr sz="3000"/>
          </a:p>
        </p:txBody>
      </p:sp>
      <p:sp>
        <p:nvSpPr>
          <p:cNvPr id="253" name="Google Shape;253;g2fcb1e980bc_0_92"/>
          <p:cNvSpPr txBox="1"/>
          <p:nvPr/>
        </p:nvSpPr>
        <p:spPr>
          <a:xfrm>
            <a:off x="825804" y="1170178"/>
            <a:ext cx="7923000" cy="4724100"/>
          </a:xfrm>
          <a:prstGeom prst="rect">
            <a:avLst/>
          </a:prstGeom>
          <a:noFill/>
          <a:ln>
            <a:noFill/>
          </a:ln>
        </p:spPr>
        <p:txBody>
          <a:bodyPr spcFirstLastPara="1" wrap="square" lIns="0" tIns="12700" rIns="0" bIns="0" anchor="t" anchorCtr="0">
            <a:spAutoFit/>
          </a:bodyPr>
          <a:lstStyle/>
          <a:p>
            <a:pPr marL="104138" marR="180340" lvl="0" indent="0" algn="l" rtl="0">
              <a:lnSpc>
                <a:spcPct val="100000"/>
              </a:lnSpc>
              <a:spcBef>
                <a:spcPts val="0"/>
              </a:spcBef>
              <a:spcAft>
                <a:spcPts val="0"/>
              </a:spcAft>
              <a:buNone/>
            </a:pPr>
            <a:r>
              <a:rPr lang="en-US" sz="1800" b="1">
                <a:latin typeface="Arial"/>
                <a:ea typeface="Arial"/>
                <a:cs typeface="Arial"/>
                <a:sym typeface="Arial"/>
              </a:rPr>
              <a:t>Path testing is a structural testing method that involves using the  source code of a program to attempt to find </a:t>
            </a:r>
            <a:r>
              <a:rPr lang="en-US" sz="1800" b="1">
                <a:solidFill>
                  <a:srgbClr val="FF0000"/>
                </a:solidFill>
                <a:latin typeface="Arial"/>
                <a:ea typeface="Arial"/>
                <a:cs typeface="Arial"/>
                <a:sym typeface="Arial"/>
              </a:rPr>
              <a:t>every possible executable  path</a:t>
            </a:r>
            <a:r>
              <a:rPr lang="en-US" sz="1800" b="1">
                <a:latin typeface="Arial"/>
                <a:ea typeface="Arial"/>
                <a:cs typeface="Arial"/>
                <a:sym typeface="Arial"/>
              </a:rPr>
              <a:t>. The idea is that we are then able to test each individual path in  as many ways as possible in order to maximize the coverage of each  test case.</a:t>
            </a:r>
            <a:endParaRPr sz="1800">
              <a:latin typeface="Arial"/>
              <a:ea typeface="Arial"/>
              <a:cs typeface="Arial"/>
              <a:sym typeface="Arial"/>
            </a:endParaRPr>
          </a:p>
          <a:p>
            <a:pPr marL="88900" marR="5080" lvl="0" indent="0" algn="just" rtl="0">
              <a:lnSpc>
                <a:spcPct val="100000"/>
              </a:lnSpc>
              <a:spcBef>
                <a:spcPts val="1325"/>
              </a:spcBef>
              <a:spcAft>
                <a:spcPts val="0"/>
              </a:spcAft>
              <a:buNone/>
            </a:pPr>
            <a:r>
              <a:rPr lang="en-US" sz="2000" b="1">
                <a:solidFill>
                  <a:srgbClr val="663300"/>
                </a:solidFill>
                <a:latin typeface="Times New Roman"/>
                <a:ea typeface="Times New Roman"/>
                <a:cs typeface="Times New Roman"/>
                <a:sym typeface="Times New Roman"/>
              </a:rPr>
              <a:t>Path testing is the name given to a group of test techniques based on  judiciously selecting a set of independent test paths through the  program. If the set of paths is properly chosen, then it means that we  have achieved some measure of test thoroughness.</a:t>
            </a:r>
            <a:endParaRPr sz="2000">
              <a:latin typeface="Times New Roman"/>
              <a:ea typeface="Times New Roman"/>
              <a:cs typeface="Times New Roman"/>
              <a:sym typeface="Times New Roman"/>
            </a:endParaRPr>
          </a:p>
          <a:p>
            <a:pPr marL="88900" marR="0" lvl="0" indent="0" algn="just" rtl="0">
              <a:lnSpc>
                <a:spcPct val="100000"/>
              </a:lnSpc>
              <a:spcBef>
                <a:spcPts val="1800"/>
              </a:spcBef>
              <a:spcAft>
                <a:spcPts val="0"/>
              </a:spcAft>
              <a:buNone/>
            </a:pPr>
            <a:r>
              <a:rPr lang="en-US" sz="2000">
                <a:solidFill>
                  <a:srgbClr val="CC0000"/>
                </a:solidFill>
                <a:latin typeface="Times New Roman"/>
                <a:ea typeface="Times New Roman"/>
                <a:cs typeface="Times New Roman"/>
                <a:sym typeface="Times New Roman"/>
              </a:rPr>
              <a:t>This type of testing involves:</a:t>
            </a:r>
            <a:endParaRPr sz="2000">
              <a:latin typeface="Times New Roman"/>
              <a:ea typeface="Times New Roman"/>
              <a:cs typeface="Times New Roman"/>
              <a:sym typeface="Times New Roman"/>
            </a:endParaRPr>
          </a:p>
          <a:p>
            <a:pPr marL="355600" marR="83820" lvl="0" indent="-342900" algn="l" rtl="0">
              <a:lnSpc>
                <a:spcPct val="100000"/>
              </a:lnSpc>
              <a:spcBef>
                <a:spcPts val="1200"/>
              </a:spcBef>
              <a:spcAft>
                <a:spcPts val="0"/>
              </a:spcAft>
              <a:buSzPts val="2000"/>
              <a:buFont typeface="Times New Roman"/>
              <a:buAutoNum type="arabicPeriod"/>
            </a:pPr>
            <a:r>
              <a:rPr lang="en-US" sz="2000">
                <a:latin typeface="Times New Roman"/>
                <a:ea typeface="Times New Roman"/>
                <a:cs typeface="Times New Roman"/>
                <a:sym typeface="Times New Roman"/>
              </a:rPr>
              <a:t>generating a set of independent paths that will cover every branch in the  program.</a:t>
            </a:r>
            <a:endParaRPr sz="2000">
              <a:latin typeface="Times New Roman"/>
              <a:ea typeface="Times New Roman"/>
              <a:cs typeface="Times New Roman"/>
              <a:sym typeface="Times New Roman"/>
            </a:endParaRPr>
          </a:p>
          <a:p>
            <a:pPr marL="355600" marR="83820" lvl="0" indent="-342900" algn="l" rtl="0">
              <a:lnSpc>
                <a:spcPct val="100000"/>
              </a:lnSpc>
              <a:spcBef>
                <a:spcPts val="5"/>
              </a:spcBef>
              <a:spcAft>
                <a:spcPts val="0"/>
              </a:spcAft>
              <a:buSzPts val="2000"/>
              <a:buFont typeface="Times New Roman"/>
              <a:buAutoNum type="arabicPeriod"/>
            </a:pPr>
            <a:r>
              <a:rPr lang="en-US" sz="2000">
                <a:latin typeface="Times New Roman"/>
                <a:ea typeface="Times New Roman"/>
                <a:cs typeface="Times New Roman"/>
                <a:sym typeface="Times New Roman"/>
              </a:rPr>
              <a:t>finding a set of test cases that will execute every path in the set of program  paths.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4"/>
          <p:cNvPicPr preferRelativeResize="0"/>
          <p:nvPr/>
        </p:nvPicPr>
        <p:blipFill rotWithShape="1">
          <a:blip r:embed="rId3">
            <a:alphaModFix/>
          </a:blip>
          <a:srcRect/>
          <a:stretch/>
        </p:blipFill>
        <p:spPr>
          <a:xfrm>
            <a:off x="457200" y="344424"/>
            <a:ext cx="3966972" cy="650748"/>
          </a:xfrm>
          <a:prstGeom prst="rect">
            <a:avLst/>
          </a:prstGeom>
          <a:noFill/>
          <a:ln>
            <a:noFill/>
          </a:ln>
        </p:spPr>
      </p:pic>
      <p:sp>
        <p:nvSpPr>
          <p:cNvPr id="259" name="Google Shape;259;p14"/>
          <p:cNvSpPr txBox="1">
            <a:spLocks noGrp="1"/>
          </p:cNvSpPr>
          <p:nvPr>
            <p:ph type="title"/>
          </p:nvPr>
        </p:nvSpPr>
        <p:spPr>
          <a:xfrm>
            <a:off x="681026" y="424700"/>
            <a:ext cx="59262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Flow Graph </a:t>
            </a:r>
            <a:endParaRPr sz="3000"/>
          </a:p>
        </p:txBody>
      </p:sp>
      <p:sp>
        <p:nvSpPr>
          <p:cNvPr id="260" name="Google Shape;260;p14"/>
          <p:cNvSpPr txBox="1"/>
          <p:nvPr/>
        </p:nvSpPr>
        <p:spPr>
          <a:xfrm>
            <a:off x="735279" y="1590245"/>
            <a:ext cx="7621200" cy="3134100"/>
          </a:xfrm>
          <a:prstGeom prst="rect">
            <a:avLst/>
          </a:prstGeom>
          <a:noFill/>
          <a:ln>
            <a:noFill/>
          </a:ln>
        </p:spPr>
        <p:txBody>
          <a:bodyPr spcFirstLastPara="1" wrap="square" lIns="0" tIns="53975" rIns="0" bIns="0" anchor="t" anchorCtr="0">
            <a:spAutoFit/>
          </a:bodyPr>
          <a:lstStyle/>
          <a:p>
            <a:pPr marL="457200" marR="5080" lvl="0" indent="-355600" algn="l" rtl="0">
              <a:lnSpc>
                <a:spcPct val="10619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The control flow of a program can be analyzed using a graphical representation known </a:t>
            </a:r>
            <a:r>
              <a:rPr lang="en-US" sz="2000" b="1">
                <a:solidFill>
                  <a:srgbClr val="FF0000"/>
                </a:solidFill>
                <a:latin typeface="Times New Roman"/>
                <a:ea typeface="Times New Roman"/>
                <a:cs typeface="Times New Roman"/>
                <a:sym typeface="Times New Roman"/>
              </a:rPr>
              <a:t>as flow  graph.</a:t>
            </a:r>
            <a:r>
              <a:rPr lang="en-US" sz="2000" b="1">
                <a:latin typeface="Times New Roman"/>
                <a:ea typeface="Times New Roman"/>
                <a:cs typeface="Times New Roman"/>
                <a:sym typeface="Times New Roman"/>
              </a:rPr>
              <a:t> The flow graph is a directed graph in which nodes are either entire statements or  fragments of a statement, and edges represents flow of control.</a:t>
            </a:r>
            <a:endParaRPr sz="2000" b="1">
              <a:latin typeface="Times New Roman"/>
              <a:ea typeface="Times New Roman"/>
              <a:cs typeface="Times New Roman"/>
              <a:sym typeface="Times New Roman"/>
            </a:endParaRPr>
          </a:p>
          <a:p>
            <a:pPr marL="457200" marR="5080" lvl="0" indent="0" algn="l" rtl="0">
              <a:lnSpc>
                <a:spcPct val="106190"/>
              </a:lnSpc>
              <a:spcBef>
                <a:spcPts val="0"/>
              </a:spcBef>
              <a:spcAft>
                <a:spcPts val="0"/>
              </a:spcAft>
              <a:buNone/>
            </a:pPr>
            <a:endParaRPr sz="2000" b="1">
              <a:latin typeface="Times New Roman"/>
              <a:ea typeface="Times New Roman"/>
              <a:cs typeface="Times New Roman"/>
              <a:sym typeface="Times New Roman"/>
            </a:endParaRPr>
          </a:p>
          <a:p>
            <a:pPr marL="339725" marR="5080" lvl="0" indent="-327660" algn="l" rtl="0">
              <a:lnSpc>
                <a:spcPct val="10619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A simple notation for the representation of control flow, called a </a:t>
            </a:r>
            <a:r>
              <a:rPr lang="en-US" sz="2100" b="1" i="1">
                <a:solidFill>
                  <a:srgbClr val="FF0000"/>
                </a:solidFill>
                <a:latin typeface="Times New Roman"/>
                <a:ea typeface="Times New Roman"/>
                <a:cs typeface="Times New Roman"/>
                <a:sym typeface="Times New Roman"/>
              </a:rPr>
              <a:t>flow  graph </a:t>
            </a:r>
            <a:r>
              <a:rPr lang="en-US" sz="2000" b="1">
                <a:latin typeface="Times New Roman"/>
                <a:ea typeface="Times New Roman"/>
                <a:cs typeface="Times New Roman"/>
                <a:sym typeface="Times New Roman"/>
              </a:rPr>
              <a:t>(or </a:t>
            </a:r>
            <a:r>
              <a:rPr lang="en-US" sz="2100" b="1" i="1">
                <a:solidFill>
                  <a:srgbClr val="FF0000"/>
                </a:solidFill>
                <a:latin typeface="Times New Roman"/>
                <a:ea typeface="Times New Roman"/>
                <a:cs typeface="Times New Roman"/>
                <a:sym typeface="Times New Roman"/>
              </a:rPr>
              <a:t>program graph</a:t>
            </a:r>
            <a:r>
              <a:rPr lang="en-US" sz="2000" b="1">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339725" marR="657860" lvl="0" indent="-327660" algn="l" rtl="0">
              <a:lnSpc>
                <a:spcPct val="111500"/>
              </a:lnSpc>
              <a:spcBef>
                <a:spcPts val="965"/>
              </a:spcBef>
              <a:spcAft>
                <a:spcPts val="0"/>
              </a:spcAft>
              <a:buSzPts val="2000"/>
              <a:buFont typeface="Noto Sans Symbols"/>
              <a:buChar char="❑"/>
            </a:pPr>
            <a:r>
              <a:rPr lang="en-US" sz="2000" b="1">
                <a:latin typeface="Times New Roman"/>
                <a:ea typeface="Times New Roman"/>
                <a:cs typeface="Times New Roman"/>
                <a:sym typeface="Times New Roman"/>
              </a:rPr>
              <a:t>The flow graph depicts logical control flow using the notation  illustrated in Figures on next slide.</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15"/>
          <p:cNvGrpSpPr/>
          <p:nvPr/>
        </p:nvGrpSpPr>
        <p:grpSpPr>
          <a:xfrm>
            <a:off x="990600" y="1447799"/>
            <a:ext cx="332740" cy="1676400"/>
            <a:chOff x="990600" y="1447799"/>
            <a:chExt cx="332740" cy="1676400"/>
          </a:xfrm>
        </p:grpSpPr>
        <p:sp>
          <p:nvSpPr>
            <p:cNvPr id="266" name="Google Shape;266;p15"/>
            <p:cNvSpPr/>
            <p:nvPr/>
          </p:nvSpPr>
          <p:spPr>
            <a:xfrm>
              <a:off x="990600" y="2118359"/>
              <a:ext cx="332740" cy="335280"/>
            </a:xfrm>
            <a:custGeom>
              <a:avLst/>
              <a:gdLst/>
              <a:ahLst/>
              <a:cxnLst/>
              <a:rect l="l" t="t" r="r" b="b"/>
              <a:pathLst>
                <a:path w="332740" h="335280" extrusionOk="0">
                  <a:moveTo>
                    <a:pt x="166255" y="0"/>
                  </a:moveTo>
                  <a:lnTo>
                    <a:pt x="122058" y="5988"/>
                  </a:lnTo>
                  <a:lnTo>
                    <a:pt x="82343" y="22888"/>
                  </a:lnTo>
                  <a:lnTo>
                    <a:pt x="48694" y="49101"/>
                  </a:lnTo>
                  <a:lnTo>
                    <a:pt x="22698" y="83029"/>
                  </a:lnTo>
                  <a:lnTo>
                    <a:pt x="5938" y="123075"/>
                  </a:lnTo>
                  <a:lnTo>
                    <a:pt x="0" y="167639"/>
                  </a:lnTo>
                  <a:lnTo>
                    <a:pt x="5938" y="212204"/>
                  </a:lnTo>
                  <a:lnTo>
                    <a:pt x="22698" y="252250"/>
                  </a:lnTo>
                  <a:lnTo>
                    <a:pt x="48694" y="286178"/>
                  </a:lnTo>
                  <a:lnTo>
                    <a:pt x="82343" y="312391"/>
                  </a:lnTo>
                  <a:lnTo>
                    <a:pt x="122058" y="329291"/>
                  </a:lnTo>
                  <a:lnTo>
                    <a:pt x="166255" y="335279"/>
                  </a:lnTo>
                  <a:lnTo>
                    <a:pt x="210451" y="329291"/>
                  </a:lnTo>
                  <a:lnTo>
                    <a:pt x="250161" y="312391"/>
                  </a:lnTo>
                  <a:lnTo>
                    <a:pt x="283803" y="286178"/>
                  </a:lnTo>
                  <a:lnTo>
                    <a:pt x="309793" y="252250"/>
                  </a:lnTo>
                  <a:lnTo>
                    <a:pt x="326549" y="212204"/>
                  </a:lnTo>
                  <a:lnTo>
                    <a:pt x="332486" y="167639"/>
                  </a:lnTo>
                  <a:lnTo>
                    <a:pt x="326549" y="123075"/>
                  </a:lnTo>
                  <a:lnTo>
                    <a:pt x="309793" y="83029"/>
                  </a:lnTo>
                  <a:lnTo>
                    <a:pt x="283803" y="49101"/>
                  </a:lnTo>
                  <a:lnTo>
                    <a:pt x="250161" y="22888"/>
                  </a:lnTo>
                  <a:lnTo>
                    <a:pt x="210451" y="5988"/>
                  </a:lnTo>
                  <a:lnTo>
                    <a:pt x="166255"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7" name="Google Shape;267;p15"/>
            <p:cNvSpPr/>
            <p:nvPr/>
          </p:nvSpPr>
          <p:spPr>
            <a:xfrm>
              <a:off x="990600" y="2118359"/>
              <a:ext cx="332740" cy="335280"/>
            </a:xfrm>
            <a:custGeom>
              <a:avLst/>
              <a:gdLst/>
              <a:ahLst/>
              <a:cxnLst/>
              <a:rect l="l" t="t" r="r" b="b"/>
              <a:pathLst>
                <a:path w="332740" h="335280" extrusionOk="0">
                  <a:moveTo>
                    <a:pt x="0" y="167639"/>
                  </a:moveTo>
                  <a:lnTo>
                    <a:pt x="5938" y="123075"/>
                  </a:lnTo>
                  <a:lnTo>
                    <a:pt x="22698" y="83029"/>
                  </a:lnTo>
                  <a:lnTo>
                    <a:pt x="48694" y="49101"/>
                  </a:lnTo>
                  <a:lnTo>
                    <a:pt x="82343" y="22888"/>
                  </a:lnTo>
                  <a:lnTo>
                    <a:pt x="122058" y="5988"/>
                  </a:lnTo>
                  <a:lnTo>
                    <a:pt x="166255" y="0"/>
                  </a:lnTo>
                  <a:lnTo>
                    <a:pt x="210451" y="5988"/>
                  </a:lnTo>
                  <a:lnTo>
                    <a:pt x="250161" y="22888"/>
                  </a:lnTo>
                  <a:lnTo>
                    <a:pt x="283803" y="49101"/>
                  </a:lnTo>
                  <a:lnTo>
                    <a:pt x="309793" y="83029"/>
                  </a:lnTo>
                  <a:lnTo>
                    <a:pt x="326549" y="123075"/>
                  </a:lnTo>
                  <a:lnTo>
                    <a:pt x="332486" y="167639"/>
                  </a:lnTo>
                  <a:lnTo>
                    <a:pt x="326549" y="212204"/>
                  </a:lnTo>
                  <a:lnTo>
                    <a:pt x="309793" y="252250"/>
                  </a:lnTo>
                  <a:lnTo>
                    <a:pt x="283803" y="286178"/>
                  </a:lnTo>
                  <a:lnTo>
                    <a:pt x="250161" y="312391"/>
                  </a:lnTo>
                  <a:lnTo>
                    <a:pt x="210451" y="329291"/>
                  </a:lnTo>
                  <a:lnTo>
                    <a:pt x="166255" y="335279"/>
                  </a:lnTo>
                  <a:lnTo>
                    <a:pt x="122058" y="329291"/>
                  </a:lnTo>
                  <a:lnTo>
                    <a:pt x="82343" y="312391"/>
                  </a:lnTo>
                  <a:lnTo>
                    <a:pt x="48694" y="286178"/>
                  </a:lnTo>
                  <a:lnTo>
                    <a:pt x="22698" y="252250"/>
                  </a:lnTo>
                  <a:lnTo>
                    <a:pt x="5938" y="212204"/>
                  </a:lnTo>
                  <a:lnTo>
                    <a:pt x="0" y="167639"/>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68" name="Google Shape;268;p15"/>
            <p:cNvSpPr/>
            <p:nvPr/>
          </p:nvSpPr>
          <p:spPr>
            <a:xfrm>
              <a:off x="1105154" y="1447799"/>
              <a:ext cx="103505" cy="1676400"/>
            </a:xfrm>
            <a:custGeom>
              <a:avLst/>
              <a:gdLst/>
              <a:ahLst/>
              <a:cxnLst/>
              <a:rect l="l" t="t" r="r" b="b"/>
              <a:pathLst>
                <a:path w="103505" h="1676400" extrusionOk="0">
                  <a:moveTo>
                    <a:pt x="103403" y="1587754"/>
                  </a:moveTo>
                  <a:lnTo>
                    <a:pt x="102374" y="1583944"/>
                  </a:lnTo>
                  <a:lnTo>
                    <a:pt x="96316" y="1580388"/>
                  </a:lnTo>
                  <a:lnTo>
                    <a:pt x="92430" y="1581404"/>
                  </a:lnTo>
                  <a:lnTo>
                    <a:pt x="58051" y="1640357"/>
                  </a:lnTo>
                  <a:lnTo>
                    <a:pt x="58051" y="1005840"/>
                  </a:lnTo>
                  <a:lnTo>
                    <a:pt x="45351" y="1005840"/>
                  </a:lnTo>
                  <a:lnTo>
                    <a:pt x="45351" y="1640357"/>
                  </a:lnTo>
                  <a:lnTo>
                    <a:pt x="10972" y="1581404"/>
                  </a:lnTo>
                  <a:lnTo>
                    <a:pt x="7086" y="1580388"/>
                  </a:lnTo>
                  <a:lnTo>
                    <a:pt x="1016" y="1583944"/>
                  </a:lnTo>
                  <a:lnTo>
                    <a:pt x="0" y="1587754"/>
                  </a:lnTo>
                  <a:lnTo>
                    <a:pt x="51701" y="1676400"/>
                  </a:lnTo>
                  <a:lnTo>
                    <a:pt x="59029" y="1663827"/>
                  </a:lnTo>
                  <a:lnTo>
                    <a:pt x="103403" y="1587754"/>
                  </a:lnTo>
                  <a:close/>
                </a:path>
                <a:path w="103505" h="1676400" extrusionOk="0">
                  <a:moveTo>
                    <a:pt x="103403" y="581914"/>
                  </a:moveTo>
                  <a:lnTo>
                    <a:pt x="102374" y="578104"/>
                  </a:lnTo>
                  <a:lnTo>
                    <a:pt x="96316" y="574548"/>
                  </a:lnTo>
                  <a:lnTo>
                    <a:pt x="92430" y="575564"/>
                  </a:lnTo>
                  <a:lnTo>
                    <a:pt x="58051" y="634517"/>
                  </a:lnTo>
                  <a:lnTo>
                    <a:pt x="58051" y="0"/>
                  </a:lnTo>
                  <a:lnTo>
                    <a:pt x="45351" y="0"/>
                  </a:lnTo>
                  <a:lnTo>
                    <a:pt x="45351" y="634517"/>
                  </a:lnTo>
                  <a:lnTo>
                    <a:pt x="10972" y="575564"/>
                  </a:lnTo>
                  <a:lnTo>
                    <a:pt x="7086" y="574548"/>
                  </a:lnTo>
                  <a:lnTo>
                    <a:pt x="1016" y="578104"/>
                  </a:lnTo>
                  <a:lnTo>
                    <a:pt x="0" y="581914"/>
                  </a:lnTo>
                  <a:lnTo>
                    <a:pt x="51701" y="670560"/>
                  </a:lnTo>
                  <a:lnTo>
                    <a:pt x="59029" y="657987"/>
                  </a:lnTo>
                  <a:lnTo>
                    <a:pt x="103403" y="58191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69" name="Google Shape;269;p15"/>
          <p:cNvSpPr txBox="1"/>
          <p:nvPr/>
        </p:nvSpPr>
        <p:spPr>
          <a:xfrm>
            <a:off x="1467992" y="2034032"/>
            <a:ext cx="231902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Sequential statement block</a:t>
            </a:r>
            <a:endParaRPr sz="1400">
              <a:latin typeface="Arial"/>
              <a:ea typeface="Arial"/>
              <a:cs typeface="Arial"/>
              <a:sym typeface="Arial"/>
            </a:endParaRPr>
          </a:p>
        </p:txBody>
      </p:sp>
      <p:grpSp>
        <p:nvGrpSpPr>
          <p:cNvPr id="270" name="Google Shape;270;p15"/>
          <p:cNvGrpSpPr/>
          <p:nvPr/>
        </p:nvGrpSpPr>
        <p:grpSpPr>
          <a:xfrm>
            <a:off x="4991608" y="1523999"/>
            <a:ext cx="1191133" cy="1921638"/>
            <a:chOff x="4991608" y="1523999"/>
            <a:chExt cx="1191133" cy="1921638"/>
          </a:xfrm>
        </p:grpSpPr>
        <p:sp>
          <p:nvSpPr>
            <p:cNvPr id="271" name="Google Shape;271;p15"/>
            <p:cNvSpPr/>
            <p:nvPr/>
          </p:nvSpPr>
          <p:spPr>
            <a:xfrm>
              <a:off x="5331968" y="1812290"/>
              <a:ext cx="340360" cy="288290"/>
            </a:xfrm>
            <a:custGeom>
              <a:avLst/>
              <a:gdLst/>
              <a:ahLst/>
              <a:cxnLst/>
              <a:rect l="l" t="t" r="r" b="b"/>
              <a:pathLst>
                <a:path w="340360" h="288289" extrusionOk="0">
                  <a:moveTo>
                    <a:pt x="170053" y="0"/>
                  </a:moveTo>
                  <a:lnTo>
                    <a:pt x="116279" y="7345"/>
                  </a:lnTo>
                  <a:lnTo>
                    <a:pt x="69594" y="27797"/>
                  </a:lnTo>
                  <a:lnTo>
                    <a:pt x="32792" y="58978"/>
                  </a:lnTo>
                  <a:lnTo>
                    <a:pt x="8663" y="98511"/>
                  </a:lnTo>
                  <a:lnTo>
                    <a:pt x="0" y="144018"/>
                  </a:lnTo>
                  <a:lnTo>
                    <a:pt x="8663" y="189586"/>
                  </a:lnTo>
                  <a:lnTo>
                    <a:pt x="32792" y="229156"/>
                  </a:lnTo>
                  <a:lnTo>
                    <a:pt x="69594" y="260357"/>
                  </a:lnTo>
                  <a:lnTo>
                    <a:pt x="116279" y="280816"/>
                  </a:lnTo>
                  <a:lnTo>
                    <a:pt x="170053" y="288163"/>
                  </a:lnTo>
                  <a:lnTo>
                    <a:pt x="223840" y="280816"/>
                  </a:lnTo>
                  <a:lnTo>
                    <a:pt x="270555" y="260357"/>
                  </a:lnTo>
                  <a:lnTo>
                    <a:pt x="307395" y="229156"/>
                  </a:lnTo>
                  <a:lnTo>
                    <a:pt x="331556" y="189586"/>
                  </a:lnTo>
                  <a:lnTo>
                    <a:pt x="340233" y="144018"/>
                  </a:lnTo>
                  <a:lnTo>
                    <a:pt x="331556" y="98511"/>
                  </a:lnTo>
                  <a:lnTo>
                    <a:pt x="307395" y="58978"/>
                  </a:lnTo>
                  <a:lnTo>
                    <a:pt x="270555" y="27797"/>
                  </a:lnTo>
                  <a:lnTo>
                    <a:pt x="223840" y="7345"/>
                  </a:lnTo>
                  <a:lnTo>
                    <a:pt x="170053"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2" name="Google Shape;272;p15"/>
            <p:cNvSpPr/>
            <p:nvPr/>
          </p:nvSpPr>
          <p:spPr>
            <a:xfrm>
              <a:off x="5331968" y="1812290"/>
              <a:ext cx="340360" cy="288290"/>
            </a:xfrm>
            <a:custGeom>
              <a:avLst/>
              <a:gdLst/>
              <a:ahLst/>
              <a:cxnLst/>
              <a:rect l="l" t="t" r="r" b="b"/>
              <a:pathLst>
                <a:path w="340360" h="288289" extrusionOk="0">
                  <a:moveTo>
                    <a:pt x="0" y="144018"/>
                  </a:moveTo>
                  <a:lnTo>
                    <a:pt x="8663" y="98511"/>
                  </a:lnTo>
                  <a:lnTo>
                    <a:pt x="32792" y="58978"/>
                  </a:lnTo>
                  <a:lnTo>
                    <a:pt x="69594" y="27797"/>
                  </a:lnTo>
                  <a:lnTo>
                    <a:pt x="116279" y="7345"/>
                  </a:lnTo>
                  <a:lnTo>
                    <a:pt x="170053" y="0"/>
                  </a:lnTo>
                  <a:lnTo>
                    <a:pt x="223840" y="7345"/>
                  </a:lnTo>
                  <a:lnTo>
                    <a:pt x="270555" y="27797"/>
                  </a:lnTo>
                  <a:lnTo>
                    <a:pt x="307395" y="58978"/>
                  </a:lnTo>
                  <a:lnTo>
                    <a:pt x="331556" y="98511"/>
                  </a:lnTo>
                  <a:lnTo>
                    <a:pt x="340233" y="144018"/>
                  </a:lnTo>
                  <a:lnTo>
                    <a:pt x="331556" y="189586"/>
                  </a:lnTo>
                  <a:lnTo>
                    <a:pt x="307395" y="229156"/>
                  </a:lnTo>
                  <a:lnTo>
                    <a:pt x="270555" y="260357"/>
                  </a:lnTo>
                  <a:lnTo>
                    <a:pt x="223840" y="280816"/>
                  </a:lnTo>
                  <a:lnTo>
                    <a:pt x="170053" y="288163"/>
                  </a:lnTo>
                  <a:lnTo>
                    <a:pt x="116279" y="280816"/>
                  </a:lnTo>
                  <a:lnTo>
                    <a:pt x="69594" y="260357"/>
                  </a:lnTo>
                  <a:lnTo>
                    <a:pt x="32792" y="229156"/>
                  </a:lnTo>
                  <a:lnTo>
                    <a:pt x="8663" y="189586"/>
                  </a:lnTo>
                  <a:lnTo>
                    <a:pt x="0" y="144018"/>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3" name="Google Shape;273;p15"/>
            <p:cNvSpPr/>
            <p:nvPr/>
          </p:nvSpPr>
          <p:spPr>
            <a:xfrm>
              <a:off x="5242814" y="1523999"/>
              <a:ext cx="311150" cy="1057275"/>
            </a:xfrm>
            <a:custGeom>
              <a:avLst/>
              <a:gdLst/>
              <a:ahLst/>
              <a:cxnLst/>
              <a:rect l="l" t="t" r="r" b="b"/>
              <a:pathLst>
                <a:path w="311150" h="1057275" extrusionOk="0">
                  <a:moveTo>
                    <a:pt x="264795" y="579501"/>
                  </a:moveTo>
                  <a:lnTo>
                    <a:pt x="253619" y="573532"/>
                  </a:lnTo>
                  <a:lnTo>
                    <a:pt x="15341" y="1022045"/>
                  </a:lnTo>
                  <a:lnTo>
                    <a:pt x="12700" y="953897"/>
                  </a:lnTo>
                  <a:lnTo>
                    <a:pt x="9652" y="951103"/>
                  </a:lnTo>
                  <a:lnTo>
                    <a:pt x="2667" y="951357"/>
                  </a:lnTo>
                  <a:lnTo>
                    <a:pt x="0" y="954405"/>
                  </a:lnTo>
                  <a:lnTo>
                    <a:pt x="4064" y="1056894"/>
                  </a:lnTo>
                  <a:lnTo>
                    <a:pt x="17170" y="1048766"/>
                  </a:lnTo>
                  <a:lnTo>
                    <a:pt x="88265" y="1004697"/>
                  </a:lnTo>
                  <a:lnTo>
                    <a:pt x="91313" y="1002919"/>
                  </a:lnTo>
                  <a:lnTo>
                    <a:pt x="92202" y="998982"/>
                  </a:lnTo>
                  <a:lnTo>
                    <a:pt x="90297" y="995934"/>
                  </a:lnTo>
                  <a:lnTo>
                    <a:pt x="88519" y="993013"/>
                  </a:lnTo>
                  <a:lnTo>
                    <a:pt x="84582" y="992124"/>
                  </a:lnTo>
                  <a:lnTo>
                    <a:pt x="81661" y="993902"/>
                  </a:lnTo>
                  <a:lnTo>
                    <a:pt x="26479" y="1028077"/>
                  </a:lnTo>
                  <a:lnTo>
                    <a:pt x="264795" y="579501"/>
                  </a:lnTo>
                  <a:close/>
                </a:path>
                <a:path w="311150" h="1057275" extrusionOk="0">
                  <a:moveTo>
                    <a:pt x="310896" y="199644"/>
                  </a:moveTo>
                  <a:lnTo>
                    <a:pt x="309880" y="195707"/>
                  </a:lnTo>
                  <a:lnTo>
                    <a:pt x="306959" y="193929"/>
                  </a:lnTo>
                  <a:lnTo>
                    <a:pt x="303911" y="192151"/>
                  </a:lnTo>
                  <a:lnTo>
                    <a:pt x="299974" y="193294"/>
                  </a:lnTo>
                  <a:lnTo>
                    <a:pt x="298196" y="196215"/>
                  </a:lnTo>
                  <a:lnTo>
                    <a:pt x="265684" y="251955"/>
                  </a:lnTo>
                  <a:lnTo>
                    <a:pt x="265557" y="275717"/>
                  </a:lnTo>
                  <a:lnTo>
                    <a:pt x="265557" y="272415"/>
                  </a:lnTo>
                  <a:lnTo>
                    <a:pt x="265557" y="252171"/>
                  </a:lnTo>
                  <a:lnTo>
                    <a:pt x="265557" y="0"/>
                  </a:lnTo>
                  <a:lnTo>
                    <a:pt x="252857" y="0"/>
                  </a:lnTo>
                  <a:lnTo>
                    <a:pt x="252984" y="252171"/>
                  </a:lnTo>
                  <a:lnTo>
                    <a:pt x="259270" y="262953"/>
                  </a:lnTo>
                  <a:lnTo>
                    <a:pt x="252857" y="251955"/>
                  </a:lnTo>
                  <a:lnTo>
                    <a:pt x="220345" y="196215"/>
                  </a:lnTo>
                  <a:lnTo>
                    <a:pt x="218567" y="193294"/>
                  </a:lnTo>
                  <a:lnTo>
                    <a:pt x="214630" y="192151"/>
                  </a:lnTo>
                  <a:lnTo>
                    <a:pt x="208534" y="195707"/>
                  </a:lnTo>
                  <a:lnTo>
                    <a:pt x="207518" y="199644"/>
                  </a:lnTo>
                  <a:lnTo>
                    <a:pt x="259207" y="288290"/>
                  </a:lnTo>
                  <a:lnTo>
                    <a:pt x="266547" y="275717"/>
                  </a:lnTo>
                  <a:lnTo>
                    <a:pt x="309245" y="202692"/>
                  </a:lnTo>
                  <a:lnTo>
                    <a:pt x="310896" y="19964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4" name="Google Shape;274;p15"/>
            <p:cNvSpPr/>
            <p:nvPr/>
          </p:nvSpPr>
          <p:spPr>
            <a:xfrm>
              <a:off x="4991608" y="2580894"/>
              <a:ext cx="340360" cy="288290"/>
            </a:xfrm>
            <a:custGeom>
              <a:avLst/>
              <a:gdLst/>
              <a:ahLst/>
              <a:cxnLst/>
              <a:rect l="l" t="t" r="r" b="b"/>
              <a:pathLst>
                <a:path w="340360" h="288289" extrusionOk="0">
                  <a:moveTo>
                    <a:pt x="170179" y="0"/>
                  </a:moveTo>
                  <a:lnTo>
                    <a:pt x="116392" y="7346"/>
                  </a:lnTo>
                  <a:lnTo>
                    <a:pt x="69677" y="27805"/>
                  </a:lnTo>
                  <a:lnTo>
                    <a:pt x="32837" y="59006"/>
                  </a:lnTo>
                  <a:lnTo>
                    <a:pt x="8676" y="98576"/>
                  </a:lnTo>
                  <a:lnTo>
                    <a:pt x="0" y="144144"/>
                  </a:lnTo>
                  <a:lnTo>
                    <a:pt x="8676" y="189651"/>
                  </a:lnTo>
                  <a:lnTo>
                    <a:pt x="32837" y="229184"/>
                  </a:lnTo>
                  <a:lnTo>
                    <a:pt x="69677" y="260365"/>
                  </a:lnTo>
                  <a:lnTo>
                    <a:pt x="116392" y="280817"/>
                  </a:lnTo>
                  <a:lnTo>
                    <a:pt x="170179" y="288163"/>
                  </a:lnTo>
                  <a:lnTo>
                    <a:pt x="223967" y="280817"/>
                  </a:lnTo>
                  <a:lnTo>
                    <a:pt x="270682" y="260365"/>
                  </a:lnTo>
                  <a:lnTo>
                    <a:pt x="307522" y="229184"/>
                  </a:lnTo>
                  <a:lnTo>
                    <a:pt x="331683" y="189651"/>
                  </a:lnTo>
                  <a:lnTo>
                    <a:pt x="340359" y="144144"/>
                  </a:lnTo>
                  <a:lnTo>
                    <a:pt x="331683" y="98576"/>
                  </a:lnTo>
                  <a:lnTo>
                    <a:pt x="307522" y="59006"/>
                  </a:lnTo>
                  <a:lnTo>
                    <a:pt x="270682" y="27805"/>
                  </a:lnTo>
                  <a:lnTo>
                    <a:pt x="223967" y="7346"/>
                  </a:lnTo>
                  <a:lnTo>
                    <a:pt x="170179"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5" name="Google Shape;275;p15"/>
            <p:cNvSpPr/>
            <p:nvPr/>
          </p:nvSpPr>
          <p:spPr>
            <a:xfrm>
              <a:off x="4991608" y="2580894"/>
              <a:ext cx="340360" cy="288290"/>
            </a:xfrm>
            <a:custGeom>
              <a:avLst/>
              <a:gdLst/>
              <a:ahLst/>
              <a:cxnLst/>
              <a:rect l="l" t="t" r="r" b="b"/>
              <a:pathLst>
                <a:path w="340360" h="288289" extrusionOk="0">
                  <a:moveTo>
                    <a:pt x="0" y="144144"/>
                  </a:moveTo>
                  <a:lnTo>
                    <a:pt x="8676" y="98576"/>
                  </a:lnTo>
                  <a:lnTo>
                    <a:pt x="32837" y="59006"/>
                  </a:lnTo>
                  <a:lnTo>
                    <a:pt x="69677" y="27805"/>
                  </a:lnTo>
                  <a:lnTo>
                    <a:pt x="116392" y="7346"/>
                  </a:lnTo>
                  <a:lnTo>
                    <a:pt x="170179" y="0"/>
                  </a:lnTo>
                  <a:lnTo>
                    <a:pt x="223967" y="7346"/>
                  </a:lnTo>
                  <a:lnTo>
                    <a:pt x="270682" y="27805"/>
                  </a:lnTo>
                  <a:lnTo>
                    <a:pt x="307522" y="59006"/>
                  </a:lnTo>
                  <a:lnTo>
                    <a:pt x="331683" y="98576"/>
                  </a:lnTo>
                  <a:lnTo>
                    <a:pt x="340359" y="144144"/>
                  </a:lnTo>
                  <a:lnTo>
                    <a:pt x="331683" y="189651"/>
                  </a:lnTo>
                  <a:lnTo>
                    <a:pt x="307522" y="229184"/>
                  </a:lnTo>
                  <a:lnTo>
                    <a:pt x="270682" y="260365"/>
                  </a:lnTo>
                  <a:lnTo>
                    <a:pt x="223967" y="280817"/>
                  </a:lnTo>
                  <a:lnTo>
                    <a:pt x="170179" y="288163"/>
                  </a:lnTo>
                  <a:lnTo>
                    <a:pt x="116392" y="280817"/>
                  </a:lnTo>
                  <a:lnTo>
                    <a:pt x="69677" y="260365"/>
                  </a:lnTo>
                  <a:lnTo>
                    <a:pt x="32837" y="229184"/>
                  </a:lnTo>
                  <a:lnTo>
                    <a:pt x="8676" y="189651"/>
                  </a:lnTo>
                  <a:lnTo>
                    <a:pt x="0" y="14414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6" name="Google Shape;276;p15"/>
            <p:cNvSpPr/>
            <p:nvPr/>
          </p:nvSpPr>
          <p:spPr>
            <a:xfrm>
              <a:off x="5582412" y="2096262"/>
              <a:ext cx="345440" cy="388620"/>
            </a:xfrm>
            <a:custGeom>
              <a:avLst/>
              <a:gdLst/>
              <a:ahLst/>
              <a:cxnLst/>
              <a:rect l="l" t="t" r="r" b="b"/>
              <a:pathLst>
                <a:path w="345439" h="388619" extrusionOk="0">
                  <a:moveTo>
                    <a:pt x="251587" y="344424"/>
                  </a:moveTo>
                  <a:lnTo>
                    <a:pt x="247903" y="346201"/>
                  </a:lnTo>
                  <a:lnTo>
                    <a:pt x="246887" y="349503"/>
                  </a:lnTo>
                  <a:lnTo>
                    <a:pt x="245745" y="352805"/>
                  </a:lnTo>
                  <a:lnTo>
                    <a:pt x="247523" y="356488"/>
                  </a:lnTo>
                  <a:lnTo>
                    <a:pt x="250825" y="357504"/>
                  </a:lnTo>
                  <a:lnTo>
                    <a:pt x="345059" y="388492"/>
                  </a:lnTo>
                  <a:lnTo>
                    <a:pt x="344017" y="383286"/>
                  </a:lnTo>
                  <a:lnTo>
                    <a:pt x="331850" y="383286"/>
                  </a:lnTo>
                  <a:lnTo>
                    <a:pt x="316308" y="365727"/>
                  </a:lnTo>
                  <a:lnTo>
                    <a:pt x="254888" y="345439"/>
                  </a:lnTo>
                  <a:lnTo>
                    <a:pt x="251587" y="344424"/>
                  </a:lnTo>
                  <a:close/>
                </a:path>
                <a:path w="345439" h="388619" extrusionOk="0">
                  <a:moveTo>
                    <a:pt x="316308" y="365727"/>
                  </a:moveTo>
                  <a:lnTo>
                    <a:pt x="331850" y="383286"/>
                  </a:lnTo>
                  <a:lnTo>
                    <a:pt x="335170" y="380364"/>
                  </a:lnTo>
                  <a:lnTo>
                    <a:pt x="330453" y="380364"/>
                  </a:lnTo>
                  <a:lnTo>
                    <a:pt x="328323" y="369695"/>
                  </a:lnTo>
                  <a:lnTo>
                    <a:pt x="316308" y="365727"/>
                  </a:lnTo>
                  <a:close/>
                </a:path>
                <a:path w="345439" h="388619" extrusionOk="0">
                  <a:moveTo>
                    <a:pt x="321690" y="285623"/>
                  </a:moveTo>
                  <a:lnTo>
                    <a:pt x="318135" y="286385"/>
                  </a:lnTo>
                  <a:lnTo>
                    <a:pt x="314705" y="287020"/>
                  </a:lnTo>
                  <a:lnTo>
                    <a:pt x="312547" y="290449"/>
                  </a:lnTo>
                  <a:lnTo>
                    <a:pt x="313182" y="293877"/>
                  </a:lnTo>
                  <a:lnTo>
                    <a:pt x="325863" y="357379"/>
                  </a:lnTo>
                  <a:lnTo>
                    <a:pt x="341375" y="374903"/>
                  </a:lnTo>
                  <a:lnTo>
                    <a:pt x="331850" y="383286"/>
                  </a:lnTo>
                  <a:lnTo>
                    <a:pt x="344017" y="383286"/>
                  </a:lnTo>
                  <a:lnTo>
                    <a:pt x="325627" y="291338"/>
                  </a:lnTo>
                  <a:lnTo>
                    <a:pt x="324992" y="287909"/>
                  </a:lnTo>
                  <a:lnTo>
                    <a:pt x="321690" y="285623"/>
                  </a:lnTo>
                  <a:close/>
                </a:path>
                <a:path w="345439" h="388619" extrusionOk="0">
                  <a:moveTo>
                    <a:pt x="328323" y="369695"/>
                  </a:moveTo>
                  <a:lnTo>
                    <a:pt x="330453" y="380364"/>
                  </a:lnTo>
                  <a:lnTo>
                    <a:pt x="338709" y="373125"/>
                  </a:lnTo>
                  <a:lnTo>
                    <a:pt x="328323" y="369695"/>
                  </a:lnTo>
                  <a:close/>
                </a:path>
                <a:path w="345439" h="388619" extrusionOk="0">
                  <a:moveTo>
                    <a:pt x="325863" y="357379"/>
                  </a:moveTo>
                  <a:lnTo>
                    <a:pt x="328323" y="369695"/>
                  </a:lnTo>
                  <a:lnTo>
                    <a:pt x="338709" y="373125"/>
                  </a:lnTo>
                  <a:lnTo>
                    <a:pt x="330453" y="380364"/>
                  </a:lnTo>
                  <a:lnTo>
                    <a:pt x="335170" y="380364"/>
                  </a:lnTo>
                  <a:lnTo>
                    <a:pt x="341375" y="374903"/>
                  </a:lnTo>
                  <a:lnTo>
                    <a:pt x="325863" y="357379"/>
                  </a:lnTo>
                  <a:close/>
                </a:path>
                <a:path w="345439" h="388619" extrusionOk="0">
                  <a:moveTo>
                    <a:pt x="9525" y="0"/>
                  </a:moveTo>
                  <a:lnTo>
                    <a:pt x="0" y="8382"/>
                  </a:lnTo>
                  <a:lnTo>
                    <a:pt x="316308" y="365727"/>
                  </a:lnTo>
                  <a:lnTo>
                    <a:pt x="328323" y="369695"/>
                  </a:lnTo>
                  <a:lnTo>
                    <a:pt x="325863" y="357379"/>
                  </a:lnTo>
                  <a:lnTo>
                    <a:pt x="952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7" name="Google Shape;277;p15"/>
            <p:cNvSpPr/>
            <p:nvPr/>
          </p:nvSpPr>
          <p:spPr>
            <a:xfrm>
              <a:off x="5842381" y="2484755"/>
              <a:ext cx="340360" cy="288290"/>
            </a:xfrm>
            <a:custGeom>
              <a:avLst/>
              <a:gdLst/>
              <a:ahLst/>
              <a:cxnLst/>
              <a:rect l="l" t="t" r="r" b="b"/>
              <a:pathLst>
                <a:path w="340360" h="288289" extrusionOk="0">
                  <a:moveTo>
                    <a:pt x="170053" y="0"/>
                  </a:moveTo>
                  <a:lnTo>
                    <a:pt x="116279" y="7346"/>
                  </a:lnTo>
                  <a:lnTo>
                    <a:pt x="69594" y="27805"/>
                  </a:lnTo>
                  <a:lnTo>
                    <a:pt x="32792" y="59006"/>
                  </a:lnTo>
                  <a:lnTo>
                    <a:pt x="8663" y="98576"/>
                  </a:lnTo>
                  <a:lnTo>
                    <a:pt x="0" y="144145"/>
                  </a:lnTo>
                  <a:lnTo>
                    <a:pt x="8663" y="189713"/>
                  </a:lnTo>
                  <a:lnTo>
                    <a:pt x="32792" y="229283"/>
                  </a:lnTo>
                  <a:lnTo>
                    <a:pt x="69594" y="260484"/>
                  </a:lnTo>
                  <a:lnTo>
                    <a:pt x="116279" y="280943"/>
                  </a:lnTo>
                  <a:lnTo>
                    <a:pt x="170053" y="288290"/>
                  </a:lnTo>
                  <a:lnTo>
                    <a:pt x="223840" y="280943"/>
                  </a:lnTo>
                  <a:lnTo>
                    <a:pt x="270555" y="260484"/>
                  </a:lnTo>
                  <a:lnTo>
                    <a:pt x="307395" y="229283"/>
                  </a:lnTo>
                  <a:lnTo>
                    <a:pt x="331556" y="189713"/>
                  </a:lnTo>
                  <a:lnTo>
                    <a:pt x="340233" y="144145"/>
                  </a:lnTo>
                  <a:lnTo>
                    <a:pt x="331556" y="98576"/>
                  </a:lnTo>
                  <a:lnTo>
                    <a:pt x="307395" y="59006"/>
                  </a:lnTo>
                  <a:lnTo>
                    <a:pt x="270555" y="27805"/>
                  </a:lnTo>
                  <a:lnTo>
                    <a:pt x="223840" y="7346"/>
                  </a:lnTo>
                  <a:lnTo>
                    <a:pt x="170053"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8" name="Google Shape;278;p15"/>
            <p:cNvSpPr/>
            <p:nvPr/>
          </p:nvSpPr>
          <p:spPr>
            <a:xfrm>
              <a:off x="5842381" y="2484755"/>
              <a:ext cx="340360" cy="288290"/>
            </a:xfrm>
            <a:custGeom>
              <a:avLst/>
              <a:gdLst/>
              <a:ahLst/>
              <a:cxnLst/>
              <a:rect l="l" t="t" r="r" b="b"/>
              <a:pathLst>
                <a:path w="340360" h="288289" extrusionOk="0">
                  <a:moveTo>
                    <a:pt x="0" y="144145"/>
                  </a:moveTo>
                  <a:lnTo>
                    <a:pt x="8663" y="98576"/>
                  </a:lnTo>
                  <a:lnTo>
                    <a:pt x="32792" y="59006"/>
                  </a:lnTo>
                  <a:lnTo>
                    <a:pt x="69594" y="27805"/>
                  </a:lnTo>
                  <a:lnTo>
                    <a:pt x="116279" y="7346"/>
                  </a:lnTo>
                  <a:lnTo>
                    <a:pt x="170053" y="0"/>
                  </a:lnTo>
                  <a:lnTo>
                    <a:pt x="223840" y="7346"/>
                  </a:lnTo>
                  <a:lnTo>
                    <a:pt x="270555" y="27805"/>
                  </a:lnTo>
                  <a:lnTo>
                    <a:pt x="307395" y="59006"/>
                  </a:lnTo>
                  <a:lnTo>
                    <a:pt x="331556" y="98576"/>
                  </a:lnTo>
                  <a:lnTo>
                    <a:pt x="340233" y="144145"/>
                  </a:lnTo>
                  <a:lnTo>
                    <a:pt x="331556" y="189713"/>
                  </a:lnTo>
                  <a:lnTo>
                    <a:pt x="307395" y="229283"/>
                  </a:lnTo>
                  <a:lnTo>
                    <a:pt x="270555" y="260484"/>
                  </a:lnTo>
                  <a:lnTo>
                    <a:pt x="223840" y="280943"/>
                  </a:lnTo>
                  <a:lnTo>
                    <a:pt x="170053" y="288290"/>
                  </a:lnTo>
                  <a:lnTo>
                    <a:pt x="116279" y="280943"/>
                  </a:lnTo>
                  <a:lnTo>
                    <a:pt x="69594" y="260484"/>
                  </a:lnTo>
                  <a:lnTo>
                    <a:pt x="32792" y="229283"/>
                  </a:lnTo>
                  <a:lnTo>
                    <a:pt x="8663" y="189713"/>
                  </a:lnTo>
                  <a:lnTo>
                    <a:pt x="0" y="14414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79" name="Google Shape;279;p15"/>
            <p:cNvSpPr/>
            <p:nvPr/>
          </p:nvSpPr>
          <p:spPr>
            <a:xfrm>
              <a:off x="5242052" y="2768853"/>
              <a:ext cx="345440" cy="388620"/>
            </a:xfrm>
            <a:custGeom>
              <a:avLst/>
              <a:gdLst/>
              <a:ahLst/>
              <a:cxnLst/>
              <a:rect l="l" t="t" r="r" b="b"/>
              <a:pathLst>
                <a:path w="345439" h="388619" extrusionOk="0">
                  <a:moveTo>
                    <a:pt x="251587" y="344297"/>
                  </a:moveTo>
                  <a:lnTo>
                    <a:pt x="248031" y="346201"/>
                  </a:lnTo>
                  <a:lnTo>
                    <a:pt x="246887" y="349504"/>
                  </a:lnTo>
                  <a:lnTo>
                    <a:pt x="245872" y="352806"/>
                  </a:lnTo>
                  <a:lnTo>
                    <a:pt x="247650" y="356362"/>
                  </a:lnTo>
                  <a:lnTo>
                    <a:pt x="250951" y="357505"/>
                  </a:lnTo>
                  <a:lnTo>
                    <a:pt x="345059" y="388493"/>
                  </a:lnTo>
                  <a:lnTo>
                    <a:pt x="344024" y="383286"/>
                  </a:lnTo>
                  <a:lnTo>
                    <a:pt x="331977" y="383286"/>
                  </a:lnTo>
                  <a:lnTo>
                    <a:pt x="316362" y="365651"/>
                  </a:lnTo>
                  <a:lnTo>
                    <a:pt x="254888" y="345440"/>
                  </a:lnTo>
                  <a:lnTo>
                    <a:pt x="251587" y="344297"/>
                  </a:lnTo>
                  <a:close/>
                </a:path>
                <a:path w="345439" h="388619" extrusionOk="0">
                  <a:moveTo>
                    <a:pt x="316362" y="365651"/>
                  </a:moveTo>
                  <a:lnTo>
                    <a:pt x="331977" y="383286"/>
                  </a:lnTo>
                  <a:lnTo>
                    <a:pt x="335297" y="380365"/>
                  </a:lnTo>
                  <a:lnTo>
                    <a:pt x="330453" y="380365"/>
                  </a:lnTo>
                  <a:lnTo>
                    <a:pt x="328319" y="369583"/>
                  </a:lnTo>
                  <a:lnTo>
                    <a:pt x="316362" y="365651"/>
                  </a:lnTo>
                  <a:close/>
                </a:path>
                <a:path w="345439" h="388619" extrusionOk="0">
                  <a:moveTo>
                    <a:pt x="321690" y="285623"/>
                  </a:moveTo>
                  <a:lnTo>
                    <a:pt x="318262" y="286258"/>
                  </a:lnTo>
                  <a:lnTo>
                    <a:pt x="314833" y="287020"/>
                  </a:lnTo>
                  <a:lnTo>
                    <a:pt x="312547" y="290322"/>
                  </a:lnTo>
                  <a:lnTo>
                    <a:pt x="313309" y="293750"/>
                  </a:lnTo>
                  <a:lnTo>
                    <a:pt x="325880" y="357261"/>
                  </a:lnTo>
                  <a:lnTo>
                    <a:pt x="341502" y="374904"/>
                  </a:lnTo>
                  <a:lnTo>
                    <a:pt x="331977" y="383286"/>
                  </a:lnTo>
                  <a:lnTo>
                    <a:pt x="344024" y="383286"/>
                  </a:lnTo>
                  <a:lnTo>
                    <a:pt x="325755" y="291338"/>
                  </a:lnTo>
                  <a:lnTo>
                    <a:pt x="324993" y="287909"/>
                  </a:lnTo>
                  <a:lnTo>
                    <a:pt x="321690" y="285623"/>
                  </a:lnTo>
                  <a:close/>
                </a:path>
                <a:path w="345439" h="388619" extrusionOk="0">
                  <a:moveTo>
                    <a:pt x="328319" y="369583"/>
                  </a:moveTo>
                  <a:lnTo>
                    <a:pt x="330453" y="380365"/>
                  </a:lnTo>
                  <a:lnTo>
                    <a:pt x="338709" y="372999"/>
                  </a:lnTo>
                  <a:lnTo>
                    <a:pt x="328319" y="369583"/>
                  </a:lnTo>
                  <a:close/>
                </a:path>
                <a:path w="345439" h="388619" extrusionOk="0">
                  <a:moveTo>
                    <a:pt x="325880" y="357261"/>
                  </a:moveTo>
                  <a:lnTo>
                    <a:pt x="328319" y="369583"/>
                  </a:lnTo>
                  <a:lnTo>
                    <a:pt x="338709" y="372999"/>
                  </a:lnTo>
                  <a:lnTo>
                    <a:pt x="330453" y="380365"/>
                  </a:lnTo>
                  <a:lnTo>
                    <a:pt x="335297" y="380365"/>
                  </a:lnTo>
                  <a:lnTo>
                    <a:pt x="341502" y="374904"/>
                  </a:lnTo>
                  <a:lnTo>
                    <a:pt x="325880" y="357261"/>
                  </a:lnTo>
                  <a:close/>
                </a:path>
                <a:path w="345439" h="388619" extrusionOk="0">
                  <a:moveTo>
                    <a:pt x="9525" y="0"/>
                  </a:moveTo>
                  <a:lnTo>
                    <a:pt x="0" y="8382"/>
                  </a:lnTo>
                  <a:lnTo>
                    <a:pt x="316362" y="365651"/>
                  </a:lnTo>
                  <a:lnTo>
                    <a:pt x="328319" y="369583"/>
                  </a:lnTo>
                  <a:lnTo>
                    <a:pt x="325880" y="357261"/>
                  </a:lnTo>
                  <a:lnTo>
                    <a:pt x="952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0" name="Google Shape;280;p15"/>
            <p:cNvSpPr/>
            <p:nvPr/>
          </p:nvSpPr>
          <p:spPr>
            <a:xfrm>
              <a:off x="5502021" y="3157347"/>
              <a:ext cx="340360" cy="288290"/>
            </a:xfrm>
            <a:custGeom>
              <a:avLst/>
              <a:gdLst/>
              <a:ahLst/>
              <a:cxnLst/>
              <a:rect l="l" t="t" r="r" b="b"/>
              <a:pathLst>
                <a:path w="340360" h="288289" extrusionOk="0">
                  <a:moveTo>
                    <a:pt x="170179" y="0"/>
                  </a:moveTo>
                  <a:lnTo>
                    <a:pt x="116392" y="7346"/>
                  </a:lnTo>
                  <a:lnTo>
                    <a:pt x="69677" y="27805"/>
                  </a:lnTo>
                  <a:lnTo>
                    <a:pt x="32837" y="59006"/>
                  </a:lnTo>
                  <a:lnTo>
                    <a:pt x="8676" y="98576"/>
                  </a:lnTo>
                  <a:lnTo>
                    <a:pt x="0" y="144144"/>
                  </a:lnTo>
                  <a:lnTo>
                    <a:pt x="8676" y="189651"/>
                  </a:lnTo>
                  <a:lnTo>
                    <a:pt x="32837" y="229184"/>
                  </a:lnTo>
                  <a:lnTo>
                    <a:pt x="69677" y="260365"/>
                  </a:lnTo>
                  <a:lnTo>
                    <a:pt x="116392" y="280817"/>
                  </a:lnTo>
                  <a:lnTo>
                    <a:pt x="170179" y="288163"/>
                  </a:lnTo>
                  <a:lnTo>
                    <a:pt x="223967" y="280817"/>
                  </a:lnTo>
                  <a:lnTo>
                    <a:pt x="270682" y="260365"/>
                  </a:lnTo>
                  <a:lnTo>
                    <a:pt x="307522" y="229184"/>
                  </a:lnTo>
                  <a:lnTo>
                    <a:pt x="331683" y="189651"/>
                  </a:lnTo>
                  <a:lnTo>
                    <a:pt x="340359" y="144144"/>
                  </a:lnTo>
                  <a:lnTo>
                    <a:pt x="331683" y="98576"/>
                  </a:lnTo>
                  <a:lnTo>
                    <a:pt x="307522" y="59006"/>
                  </a:lnTo>
                  <a:lnTo>
                    <a:pt x="270682" y="27805"/>
                  </a:lnTo>
                  <a:lnTo>
                    <a:pt x="223967" y="7346"/>
                  </a:lnTo>
                  <a:lnTo>
                    <a:pt x="170179"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1" name="Google Shape;281;p15"/>
            <p:cNvSpPr/>
            <p:nvPr/>
          </p:nvSpPr>
          <p:spPr>
            <a:xfrm>
              <a:off x="5502021" y="3157347"/>
              <a:ext cx="340360" cy="288290"/>
            </a:xfrm>
            <a:custGeom>
              <a:avLst/>
              <a:gdLst/>
              <a:ahLst/>
              <a:cxnLst/>
              <a:rect l="l" t="t" r="r" b="b"/>
              <a:pathLst>
                <a:path w="340360" h="288289" extrusionOk="0">
                  <a:moveTo>
                    <a:pt x="0" y="144144"/>
                  </a:moveTo>
                  <a:lnTo>
                    <a:pt x="8676" y="98576"/>
                  </a:lnTo>
                  <a:lnTo>
                    <a:pt x="32837" y="59006"/>
                  </a:lnTo>
                  <a:lnTo>
                    <a:pt x="69677" y="27805"/>
                  </a:lnTo>
                  <a:lnTo>
                    <a:pt x="116392" y="7346"/>
                  </a:lnTo>
                  <a:lnTo>
                    <a:pt x="170179" y="0"/>
                  </a:lnTo>
                  <a:lnTo>
                    <a:pt x="223967" y="7346"/>
                  </a:lnTo>
                  <a:lnTo>
                    <a:pt x="270682" y="27805"/>
                  </a:lnTo>
                  <a:lnTo>
                    <a:pt x="307522" y="59006"/>
                  </a:lnTo>
                  <a:lnTo>
                    <a:pt x="331683" y="98576"/>
                  </a:lnTo>
                  <a:lnTo>
                    <a:pt x="340359" y="144144"/>
                  </a:lnTo>
                  <a:lnTo>
                    <a:pt x="331683" y="189651"/>
                  </a:lnTo>
                  <a:lnTo>
                    <a:pt x="307522" y="229184"/>
                  </a:lnTo>
                  <a:lnTo>
                    <a:pt x="270682" y="260365"/>
                  </a:lnTo>
                  <a:lnTo>
                    <a:pt x="223967" y="280817"/>
                  </a:lnTo>
                  <a:lnTo>
                    <a:pt x="170179" y="288163"/>
                  </a:lnTo>
                  <a:lnTo>
                    <a:pt x="116392" y="280817"/>
                  </a:lnTo>
                  <a:lnTo>
                    <a:pt x="69677" y="260365"/>
                  </a:lnTo>
                  <a:lnTo>
                    <a:pt x="32837" y="229184"/>
                  </a:lnTo>
                  <a:lnTo>
                    <a:pt x="8676" y="189651"/>
                  </a:lnTo>
                  <a:lnTo>
                    <a:pt x="0" y="14414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2" name="Google Shape;282;p15"/>
            <p:cNvSpPr/>
            <p:nvPr/>
          </p:nvSpPr>
          <p:spPr>
            <a:xfrm>
              <a:off x="5745861" y="2770505"/>
              <a:ext cx="187325" cy="387350"/>
            </a:xfrm>
            <a:custGeom>
              <a:avLst/>
              <a:gdLst/>
              <a:ahLst/>
              <a:cxnLst/>
              <a:rect l="l" t="t" r="r" b="b"/>
              <a:pathLst>
                <a:path w="187325" h="387350" extrusionOk="0">
                  <a:moveTo>
                    <a:pt x="9525" y="280924"/>
                  </a:moveTo>
                  <a:lnTo>
                    <a:pt x="2539" y="281686"/>
                  </a:lnTo>
                  <a:lnTo>
                    <a:pt x="0" y="284861"/>
                  </a:lnTo>
                  <a:lnTo>
                    <a:pt x="380" y="288417"/>
                  </a:lnTo>
                  <a:lnTo>
                    <a:pt x="11429" y="386842"/>
                  </a:lnTo>
                  <a:lnTo>
                    <a:pt x="23724" y="377952"/>
                  </a:lnTo>
                  <a:lnTo>
                    <a:pt x="22351" y="377952"/>
                  </a:lnTo>
                  <a:lnTo>
                    <a:pt x="10667" y="372745"/>
                  </a:lnTo>
                  <a:lnTo>
                    <a:pt x="20213" y="351193"/>
                  </a:lnTo>
                  <a:lnTo>
                    <a:pt x="12573" y="283464"/>
                  </a:lnTo>
                  <a:lnTo>
                    <a:pt x="9525" y="280924"/>
                  </a:lnTo>
                  <a:close/>
                </a:path>
                <a:path w="187325" h="387350" extrusionOk="0">
                  <a:moveTo>
                    <a:pt x="20213" y="351193"/>
                  </a:moveTo>
                  <a:lnTo>
                    <a:pt x="10667" y="372745"/>
                  </a:lnTo>
                  <a:lnTo>
                    <a:pt x="22351" y="377952"/>
                  </a:lnTo>
                  <a:lnTo>
                    <a:pt x="23812" y="374650"/>
                  </a:lnTo>
                  <a:lnTo>
                    <a:pt x="22860" y="374650"/>
                  </a:lnTo>
                  <a:lnTo>
                    <a:pt x="12826" y="370205"/>
                  </a:lnTo>
                  <a:lnTo>
                    <a:pt x="21639" y="363832"/>
                  </a:lnTo>
                  <a:lnTo>
                    <a:pt x="20213" y="351193"/>
                  </a:lnTo>
                  <a:close/>
                </a:path>
                <a:path w="187325" h="387350" extrusionOk="0">
                  <a:moveTo>
                    <a:pt x="87122" y="316484"/>
                  </a:moveTo>
                  <a:lnTo>
                    <a:pt x="31872" y="356433"/>
                  </a:lnTo>
                  <a:lnTo>
                    <a:pt x="22351" y="377952"/>
                  </a:lnTo>
                  <a:lnTo>
                    <a:pt x="23724" y="377952"/>
                  </a:lnTo>
                  <a:lnTo>
                    <a:pt x="91693" y="328803"/>
                  </a:lnTo>
                  <a:lnTo>
                    <a:pt x="94614" y="326771"/>
                  </a:lnTo>
                  <a:lnTo>
                    <a:pt x="95250" y="322707"/>
                  </a:lnTo>
                  <a:lnTo>
                    <a:pt x="93090" y="319913"/>
                  </a:lnTo>
                  <a:lnTo>
                    <a:pt x="91059" y="317119"/>
                  </a:lnTo>
                  <a:lnTo>
                    <a:pt x="87122" y="316484"/>
                  </a:lnTo>
                  <a:close/>
                </a:path>
                <a:path w="187325" h="387350" extrusionOk="0">
                  <a:moveTo>
                    <a:pt x="21639" y="363832"/>
                  </a:moveTo>
                  <a:lnTo>
                    <a:pt x="12826" y="370205"/>
                  </a:lnTo>
                  <a:lnTo>
                    <a:pt x="22860" y="374650"/>
                  </a:lnTo>
                  <a:lnTo>
                    <a:pt x="21639" y="363832"/>
                  </a:lnTo>
                  <a:close/>
                </a:path>
                <a:path w="187325" h="387350" extrusionOk="0">
                  <a:moveTo>
                    <a:pt x="31872" y="356433"/>
                  </a:moveTo>
                  <a:lnTo>
                    <a:pt x="21639" y="363832"/>
                  </a:lnTo>
                  <a:lnTo>
                    <a:pt x="22860" y="374650"/>
                  </a:lnTo>
                  <a:lnTo>
                    <a:pt x="23812" y="374650"/>
                  </a:lnTo>
                  <a:lnTo>
                    <a:pt x="31872" y="356433"/>
                  </a:lnTo>
                  <a:close/>
                </a:path>
                <a:path w="187325" h="387350" extrusionOk="0">
                  <a:moveTo>
                    <a:pt x="175767" y="0"/>
                  </a:moveTo>
                  <a:lnTo>
                    <a:pt x="20213" y="351193"/>
                  </a:lnTo>
                  <a:lnTo>
                    <a:pt x="21639" y="363832"/>
                  </a:lnTo>
                  <a:lnTo>
                    <a:pt x="31872" y="356433"/>
                  </a:lnTo>
                  <a:lnTo>
                    <a:pt x="187325" y="5080"/>
                  </a:lnTo>
                  <a:lnTo>
                    <a:pt x="1757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83" name="Google Shape;283;p15"/>
          <p:cNvSpPr txBox="1"/>
          <p:nvPr/>
        </p:nvSpPr>
        <p:spPr>
          <a:xfrm>
            <a:off x="5666994" y="1538960"/>
            <a:ext cx="2533015" cy="478155"/>
          </a:xfrm>
          <a:prstGeom prst="rect">
            <a:avLst/>
          </a:prstGeom>
          <a:noFill/>
          <a:ln>
            <a:noFill/>
          </a:ln>
        </p:spPr>
        <p:txBody>
          <a:bodyPr spcFirstLastPara="1" wrap="square" lIns="0" tIns="254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C</a:t>
            </a:r>
            <a:endParaRPr sz="1400">
              <a:latin typeface="Arial"/>
              <a:ea typeface="Arial"/>
              <a:cs typeface="Arial"/>
              <a:sym typeface="Arial"/>
            </a:endParaRPr>
          </a:p>
          <a:p>
            <a:pPr marL="777875" marR="0" lvl="0" indent="0" algn="l" rtl="0">
              <a:lnSpc>
                <a:spcPct val="100000"/>
              </a:lnSpc>
              <a:spcBef>
                <a:spcPts val="100"/>
              </a:spcBef>
              <a:spcAft>
                <a:spcPts val="0"/>
              </a:spcAft>
              <a:buNone/>
            </a:pPr>
            <a:r>
              <a:rPr lang="en-US" sz="1400" b="1">
                <a:latin typeface="Arial"/>
                <a:ea typeface="Arial"/>
                <a:cs typeface="Arial"/>
                <a:sym typeface="Arial"/>
              </a:rPr>
              <a:t>If C Then S1 else S2;</a:t>
            </a:r>
            <a:endParaRPr sz="1400">
              <a:latin typeface="Arial"/>
              <a:ea typeface="Arial"/>
              <a:cs typeface="Arial"/>
              <a:sym typeface="Arial"/>
            </a:endParaRPr>
          </a:p>
        </p:txBody>
      </p:sp>
      <p:sp>
        <p:nvSpPr>
          <p:cNvPr id="284" name="Google Shape;284;p15"/>
          <p:cNvSpPr txBox="1"/>
          <p:nvPr/>
        </p:nvSpPr>
        <p:spPr>
          <a:xfrm>
            <a:off x="4730877" y="2546350"/>
            <a:ext cx="24384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S1</a:t>
            </a:r>
            <a:endParaRPr sz="1400">
              <a:latin typeface="Arial"/>
              <a:ea typeface="Arial"/>
              <a:cs typeface="Arial"/>
              <a:sym typeface="Arial"/>
            </a:endParaRPr>
          </a:p>
        </p:txBody>
      </p:sp>
      <p:sp>
        <p:nvSpPr>
          <p:cNvPr id="285" name="Google Shape;285;p15"/>
          <p:cNvSpPr txBox="1"/>
          <p:nvPr/>
        </p:nvSpPr>
        <p:spPr>
          <a:xfrm>
            <a:off x="6262496" y="2512313"/>
            <a:ext cx="24384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S2</a:t>
            </a:r>
            <a:endParaRPr sz="1400">
              <a:latin typeface="Arial"/>
              <a:ea typeface="Arial"/>
              <a:cs typeface="Arial"/>
              <a:sym typeface="Arial"/>
            </a:endParaRPr>
          </a:p>
        </p:txBody>
      </p:sp>
      <p:sp>
        <p:nvSpPr>
          <p:cNvPr id="286" name="Google Shape;286;p15"/>
          <p:cNvSpPr/>
          <p:nvPr/>
        </p:nvSpPr>
        <p:spPr>
          <a:xfrm>
            <a:off x="5620511" y="3445509"/>
            <a:ext cx="103505" cy="288290"/>
          </a:xfrm>
          <a:custGeom>
            <a:avLst/>
            <a:gdLst/>
            <a:ahLst/>
            <a:cxnLst/>
            <a:rect l="l" t="t" r="r" b="b"/>
            <a:pathLst>
              <a:path w="103504" h="288289" extrusionOk="0">
                <a:moveTo>
                  <a:pt x="7112" y="192277"/>
                </a:moveTo>
                <a:lnTo>
                  <a:pt x="1015" y="195833"/>
                </a:lnTo>
                <a:lnTo>
                  <a:pt x="0" y="199644"/>
                </a:lnTo>
                <a:lnTo>
                  <a:pt x="51688" y="288289"/>
                </a:lnTo>
                <a:lnTo>
                  <a:pt x="59020" y="275716"/>
                </a:lnTo>
                <a:lnTo>
                  <a:pt x="45338" y="275716"/>
                </a:lnTo>
                <a:lnTo>
                  <a:pt x="45338" y="252294"/>
                </a:lnTo>
                <a:lnTo>
                  <a:pt x="10922" y="193294"/>
                </a:lnTo>
                <a:lnTo>
                  <a:pt x="7112" y="192277"/>
                </a:lnTo>
                <a:close/>
              </a:path>
              <a:path w="103504" h="288289" extrusionOk="0">
                <a:moveTo>
                  <a:pt x="45338" y="252294"/>
                </a:moveTo>
                <a:lnTo>
                  <a:pt x="45338" y="275716"/>
                </a:lnTo>
                <a:lnTo>
                  <a:pt x="58038" y="275716"/>
                </a:lnTo>
                <a:lnTo>
                  <a:pt x="58038" y="272541"/>
                </a:lnTo>
                <a:lnTo>
                  <a:pt x="46227" y="272541"/>
                </a:lnTo>
                <a:lnTo>
                  <a:pt x="51688" y="263180"/>
                </a:lnTo>
                <a:lnTo>
                  <a:pt x="45338" y="252294"/>
                </a:lnTo>
                <a:close/>
              </a:path>
              <a:path w="103504" h="288289" extrusionOk="0">
                <a:moveTo>
                  <a:pt x="96265" y="192277"/>
                </a:moveTo>
                <a:lnTo>
                  <a:pt x="92455" y="193294"/>
                </a:lnTo>
                <a:lnTo>
                  <a:pt x="58038" y="252294"/>
                </a:lnTo>
                <a:lnTo>
                  <a:pt x="58038" y="275716"/>
                </a:lnTo>
                <a:lnTo>
                  <a:pt x="59020" y="275716"/>
                </a:lnTo>
                <a:lnTo>
                  <a:pt x="103377" y="199644"/>
                </a:lnTo>
                <a:lnTo>
                  <a:pt x="102362" y="195833"/>
                </a:lnTo>
                <a:lnTo>
                  <a:pt x="96265" y="192277"/>
                </a:lnTo>
                <a:close/>
              </a:path>
              <a:path w="103504" h="288289" extrusionOk="0">
                <a:moveTo>
                  <a:pt x="51688" y="263180"/>
                </a:moveTo>
                <a:lnTo>
                  <a:pt x="46227" y="272541"/>
                </a:lnTo>
                <a:lnTo>
                  <a:pt x="57150" y="272541"/>
                </a:lnTo>
                <a:lnTo>
                  <a:pt x="51688" y="263180"/>
                </a:lnTo>
                <a:close/>
              </a:path>
              <a:path w="103504" h="288289" extrusionOk="0">
                <a:moveTo>
                  <a:pt x="58038" y="252294"/>
                </a:moveTo>
                <a:lnTo>
                  <a:pt x="51688" y="263180"/>
                </a:lnTo>
                <a:lnTo>
                  <a:pt x="57150" y="272541"/>
                </a:lnTo>
                <a:lnTo>
                  <a:pt x="58038" y="272541"/>
                </a:lnTo>
                <a:lnTo>
                  <a:pt x="58038" y="252294"/>
                </a:lnTo>
                <a:close/>
              </a:path>
              <a:path w="103504" h="288289" extrusionOk="0">
                <a:moveTo>
                  <a:pt x="58038" y="0"/>
                </a:moveTo>
                <a:lnTo>
                  <a:pt x="45338" y="0"/>
                </a:lnTo>
                <a:lnTo>
                  <a:pt x="45338" y="252294"/>
                </a:lnTo>
                <a:lnTo>
                  <a:pt x="51688" y="263180"/>
                </a:lnTo>
                <a:lnTo>
                  <a:pt x="58038" y="252294"/>
                </a:lnTo>
                <a:lnTo>
                  <a:pt x="580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287" name="Google Shape;287;p15"/>
          <p:cNvGrpSpPr/>
          <p:nvPr/>
        </p:nvGrpSpPr>
        <p:grpSpPr>
          <a:xfrm>
            <a:off x="5256021" y="3962399"/>
            <a:ext cx="1018159" cy="2054581"/>
            <a:chOff x="5256021" y="3962399"/>
            <a:chExt cx="1018159" cy="2054581"/>
          </a:xfrm>
        </p:grpSpPr>
        <p:sp>
          <p:nvSpPr>
            <p:cNvPr id="288" name="Google Shape;288;p15"/>
            <p:cNvSpPr/>
            <p:nvPr/>
          </p:nvSpPr>
          <p:spPr>
            <a:xfrm>
              <a:off x="5708395" y="4336795"/>
              <a:ext cx="452755" cy="308610"/>
            </a:xfrm>
            <a:custGeom>
              <a:avLst/>
              <a:gdLst/>
              <a:ahLst/>
              <a:cxnLst/>
              <a:rect l="l" t="t" r="r" b="b"/>
              <a:pathLst>
                <a:path w="452754" h="308610" extrusionOk="0">
                  <a:moveTo>
                    <a:pt x="226187" y="0"/>
                  </a:moveTo>
                  <a:lnTo>
                    <a:pt x="174309" y="4068"/>
                  </a:lnTo>
                  <a:lnTo>
                    <a:pt x="126694" y="15656"/>
                  </a:lnTo>
                  <a:lnTo>
                    <a:pt x="84698" y="33840"/>
                  </a:lnTo>
                  <a:lnTo>
                    <a:pt x="49675" y="57695"/>
                  </a:lnTo>
                  <a:lnTo>
                    <a:pt x="22981" y="86298"/>
                  </a:lnTo>
                  <a:lnTo>
                    <a:pt x="0" y="154050"/>
                  </a:lnTo>
                  <a:lnTo>
                    <a:pt x="5971" y="189376"/>
                  </a:lnTo>
                  <a:lnTo>
                    <a:pt x="49675" y="250406"/>
                  </a:lnTo>
                  <a:lnTo>
                    <a:pt x="84698" y="274261"/>
                  </a:lnTo>
                  <a:lnTo>
                    <a:pt x="126694" y="292445"/>
                  </a:lnTo>
                  <a:lnTo>
                    <a:pt x="174309" y="304033"/>
                  </a:lnTo>
                  <a:lnTo>
                    <a:pt x="226187" y="308101"/>
                  </a:lnTo>
                  <a:lnTo>
                    <a:pt x="278017" y="304033"/>
                  </a:lnTo>
                  <a:lnTo>
                    <a:pt x="325598" y="292445"/>
                  </a:lnTo>
                  <a:lnTo>
                    <a:pt x="367572" y="274261"/>
                  </a:lnTo>
                  <a:lnTo>
                    <a:pt x="402581" y="250406"/>
                  </a:lnTo>
                  <a:lnTo>
                    <a:pt x="429268" y="221803"/>
                  </a:lnTo>
                  <a:lnTo>
                    <a:pt x="452246" y="154050"/>
                  </a:lnTo>
                  <a:lnTo>
                    <a:pt x="446276" y="118725"/>
                  </a:lnTo>
                  <a:lnTo>
                    <a:pt x="402581" y="57695"/>
                  </a:lnTo>
                  <a:lnTo>
                    <a:pt x="367572" y="33840"/>
                  </a:lnTo>
                  <a:lnTo>
                    <a:pt x="325598" y="15656"/>
                  </a:lnTo>
                  <a:lnTo>
                    <a:pt x="278017" y="4068"/>
                  </a:lnTo>
                  <a:lnTo>
                    <a:pt x="226187"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9" name="Google Shape;289;p15"/>
            <p:cNvSpPr/>
            <p:nvPr/>
          </p:nvSpPr>
          <p:spPr>
            <a:xfrm>
              <a:off x="5708395" y="4336795"/>
              <a:ext cx="452755" cy="308610"/>
            </a:xfrm>
            <a:custGeom>
              <a:avLst/>
              <a:gdLst/>
              <a:ahLst/>
              <a:cxnLst/>
              <a:rect l="l" t="t" r="r" b="b"/>
              <a:pathLst>
                <a:path w="452754" h="308610" extrusionOk="0">
                  <a:moveTo>
                    <a:pt x="0" y="154050"/>
                  </a:moveTo>
                  <a:lnTo>
                    <a:pt x="22981" y="86298"/>
                  </a:lnTo>
                  <a:lnTo>
                    <a:pt x="49675" y="57695"/>
                  </a:lnTo>
                  <a:lnTo>
                    <a:pt x="84698" y="33840"/>
                  </a:lnTo>
                  <a:lnTo>
                    <a:pt x="126694" y="15656"/>
                  </a:lnTo>
                  <a:lnTo>
                    <a:pt x="174309" y="4068"/>
                  </a:lnTo>
                  <a:lnTo>
                    <a:pt x="226187" y="0"/>
                  </a:lnTo>
                  <a:lnTo>
                    <a:pt x="278017" y="4068"/>
                  </a:lnTo>
                  <a:lnTo>
                    <a:pt x="325598" y="15656"/>
                  </a:lnTo>
                  <a:lnTo>
                    <a:pt x="367572" y="33840"/>
                  </a:lnTo>
                  <a:lnTo>
                    <a:pt x="402581" y="57695"/>
                  </a:lnTo>
                  <a:lnTo>
                    <a:pt x="429268" y="86298"/>
                  </a:lnTo>
                  <a:lnTo>
                    <a:pt x="452246" y="154050"/>
                  </a:lnTo>
                  <a:lnTo>
                    <a:pt x="446276" y="189376"/>
                  </a:lnTo>
                  <a:lnTo>
                    <a:pt x="429268" y="221803"/>
                  </a:lnTo>
                  <a:lnTo>
                    <a:pt x="402581" y="250406"/>
                  </a:lnTo>
                  <a:lnTo>
                    <a:pt x="367572" y="274261"/>
                  </a:lnTo>
                  <a:lnTo>
                    <a:pt x="325598" y="292445"/>
                  </a:lnTo>
                  <a:lnTo>
                    <a:pt x="278017" y="304033"/>
                  </a:lnTo>
                  <a:lnTo>
                    <a:pt x="226187" y="308101"/>
                  </a:lnTo>
                  <a:lnTo>
                    <a:pt x="174309" y="304033"/>
                  </a:lnTo>
                  <a:lnTo>
                    <a:pt x="126694" y="292445"/>
                  </a:lnTo>
                  <a:lnTo>
                    <a:pt x="84698" y="274261"/>
                  </a:lnTo>
                  <a:lnTo>
                    <a:pt x="49675" y="250406"/>
                  </a:lnTo>
                  <a:lnTo>
                    <a:pt x="22981" y="221803"/>
                  </a:lnTo>
                  <a:lnTo>
                    <a:pt x="0" y="154050"/>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0" name="Google Shape;290;p15"/>
            <p:cNvSpPr/>
            <p:nvPr/>
          </p:nvSpPr>
          <p:spPr>
            <a:xfrm>
              <a:off x="5595239" y="3962399"/>
              <a:ext cx="391160" cy="1196340"/>
            </a:xfrm>
            <a:custGeom>
              <a:avLst/>
              <a:gdLst/>
              <a:ahLst/>
              <a:cxnLst/>
              <a:rect l="l" t="t" r="r" b="b"/>
              <a:pathLst>
                <a:path w="391160" h="1196339" extrusionOk="0">
                  <a:moveTo>
                    <a:pt x="344551" y="686054"/>
                  </a:moveTo>
                  <a:lnTo>
                    <a:pt x="334010" y="679069"/>
                  </a:lnTo>
                  <a:lnTo>
                    <a:pt x="14655" y="1162431"/>
                  </a:lnTo>
                  <a:lnTo>
                    <a:pt x="18288" y="1097915"/>
                  </a:lnTo>
                  <a:lnTo>
                    <a:pt x="18415" y="1094359"/>
                  </a:lnTo>
                  <a:lnTo>
                    <a:pt x="15748" y="1091311"/>
                  </a:lnTo>
                  <a:lnTo>
                    <a:pt x="12319" y="1091184"/>
                  </a:lnTo>
                  <a:lnTo>
                    <a:pt x="8763" y="1090930"/>
                  </a:lnTo>
                  <a:lnTo>
                    <a:pt x="5715" y="1093597"/>
                  </a:lnTo>
                  <a:lnTo>
                    <a:pt x="5588" y="1097153"/>
                  </a:lnTo>
                  <a:lnTo>
                    <a:pt x="0" y="1196086"/>
                  </a:lnTo>
                  <a:lnTo>
                    <a:pt x="14122" y="1189101"/>
                  </a:lnTo>
                  <a:lnTo>
                    <a:pt x="88900" y="1152144"/>
                  </a:lnTo>
                  <a:lnTo>
                    <a:pt x="92075" y="1150620"/>
                  </a:lnTo>
                  <a:lnTo>
                    <a:pt x="93345" y="1146810"/>
                  </a:lnTo>
                  <a:lnTo>
                    <a:pt x="91821" y="1143635"/>
                  </a:lnTo>
                  <a:lnTo>
                    <a:pt x="90170" y="1140587"/>
                  </a:lnTo>
                  <a:lnTo>
                    <a:pt x="86360" y="1139317"/>
                  </a:lnTo>
                  <a:lnTo>
                    <a:pt x="25311" y="1169428"/>
                  </a:lnTo>
                  <a:lnTo>
                    <a:pt x="344551" y="686054"/>
                  </a:lnTo>
                  <a:close/>
                </a:path>
                <a:path w="391160" h="1196339" extrusionOk="0">
                  <a:moveTo>
                    <a:pt x="391033" y="285877"/>
                  </a:moveTo>
                  <a:lnTo>
                    <a:pt x="390017" y="281940"/>
                  </a:lnTo>
                  <a:lnTo>
                    <a:pt x="383921" y="278384"/>
                  </a:lnTo>
                  <a:lnTo>
                    <a:pt x="379984" y="279400"/>
                  </a:lnTo>
                  <a:lnTo>
                    <a:pt x="345694" y="338188"/>
                  </a:lnTo>
                  <a:lnTo>
                    <a:pt x="345567" y="338404"/>
                  </a:lnTo>
                  <a:lnTo>
                    <a:pt x="345694" y="0"/>
                  </a:lnTo>
                  <a:lnTo>
                    <a:pt x="332994" y="0"/>
                  </a:lnTo>
                  <a:lnTo>
                    <a:pt x="332994" y="338404"/>
                  </a:lnTo>
                  <a:lnTo>
                    <a:pt x="332994" y="361823"/>
                  </a:lnTo>
                  <a:lnTo>
                    <a:pt x="332867" y="338188"/>
                  </a:lnTo>
                  <a:lnTo>
                    <a:pt x="298577" y="279400"/>
                  </a:lnTo>
                  <a:lnTo>
                    <a:pt x="294640" y="278384"/>
                  </a:lnTo>
                  <a:lnTo>
                    <a:pt x="291592" y="280162"/>
                  </a:lnTo>
                  <a:lnTo>
                    <a:pt x="288671" y="281940"/>
                  </a:lnTo>
                  <a:lnTo>
                    <a:pt x="287655" y="285877"/>
                  </a:lnTo>
                  <a:lnTo>
                    <a:pt x="289306" y="288925"/>
                  </a:lnTo>
                  <a:lnTo>
                    <a:pt x="339344" y="374523"/>
                  </a:lnTo>
                  <a:lnTo>
                    <a:pt x="346748" y="361823"/>
                  </a:lnTo>
                  <a:lnTo>
                    <a:pt x="391033" y="28587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1" name="Google Shape;291;p15"/>
            <p:cNvSpPr/>
            <p:nvPr/>
          </p:nvSpPr>
          <p:spPr>
            <a:xfrm>
              <a:off x="5256021" y="5158486"/>
              <a:ext cx="452755" cy="308610"/>
            </a:xfrm>
            <a:custGeom>
              <a:avLst/>
              <a:gdLst/>
              <a:ahLst/>
              <a:cxnLst/>
              <a:rect l="l" t="t" r="r" b="b"/>
              <a:pathLst>
                <a:path w="452754" h="308610" extrusionOk="0">
                  <a:moveTo>
                    <a:pt x="226187" y="0"/>
                  </a:moveTo>
                  <a:lnTo>
                    <a:pt x="174349" y="4068"/>
                  </a:lnTo>
                  <a:lnTo>
                    <a:pt x="126750" y="15656"/>
                  </a:lnTo>
                  <a:lnTo>
                    <a:pt x="84751" y="33840"/>
                  </a:lnTo>
                  <a:lnTo>
                    <a:pt x="49715" y="57695"/>
                  </a:lnTo>
                  <a:lnTo>
                    <a:pt x="23003" y="86298"/>
                  </a:lnTo>
                  <a:lnTo>
                    <a:pt x="0" y="154050"/>
                  </a:lnTo>
                  <a:lnTo>
                    <a:pt x="5977" y="189376"/>
                  </a:lnTo>
                  <a:lnTo>
                    <a:pt x="49715" y="250406"/>
                  </a:lnTo>
                  <a:lnTo>
                    <a:pt x="84751" y="274261"/>
                  </a:lnTo>
                  <a:lnTo>
                    <a:pt x="126750" y="292445"/>
                  </a:lnTo>
                  <a:lnTo>
                    <a:pt x="174349" y="304033"/>
                  </a:lnTo>
                  <a:lnTo>
                    <a:pt x="226187" y="308101"/>
                  </a:lnTo>
                  <a:lnTo>
                    <a:pt x="278064" y="304033"/>
                  </a:lnTo>
                  <a:lnTo>
                    <a:pt x="325679" y="292445"/>
                  </a:lnTo>
                  <a:lnTo>
                    <a:pt x="367675" y="274261"/>
                  </a:lnTo>
                  <a:lnTo>
                    <a:pt x="402698" y="250406"/>
                  </a:lnTo>
                  <a:lnTo>
                    <a:pt x="429392" y="221803"/>
                  </a:lnTo>
                  <a:lnTo>
                    <a:pt x="452374" y="154050"/>
                  </a:lnTo>
                  <a:lnTo>
                    <a:pt x="446402" y="118725"/>
                  </a:lnTo>
                  <a:lnTo>
                    <a:pt x="402698" y="57695"/>
                  </a:lnTo>
                  <a:lnTo>
                    <a:pt x="367675" y="33840"/>
                  </a:lnTo>
                  <a:lnTo>
                    <a:pt x="325679" y="15656"/>
                  </a:lnTo>
                  <a:lnTo>
                    <a:pt x="278064" y="4068"/>
                  </a:lnTo>
                  <a:lnTo>
                    <a:pt x="226187"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2" name="Google Shape;292;p15"/>
            <p:cNvSpPr/>
            <p:nvPr/>
          </p:nvSpPr>
          <p:spPr>
            <a:xfrm>
              <a:off x="5256021" y="5158486"/>
              <a:ext cx="452755" cy="308610"/>
            </a:xfrm>
            <a:custGeom>
              <a:avLst/>
              <a:gdLst/>
              <a:ahLst/>
              <a:cxnLst/>
              <a:rect l="l" t="t" r="r" b="b"/>
              <a:pathLst>
                <a:path w="452754" h="308610" extrusionOk="0">
                  <a:moveTo>
                    <a:pt x="0" y="154050"/>
                  </a:moveTo>
                  <a:lnTo>
                    <a:pt x="23003" y="86298"/>
                  </a:lnTo>
                  <a:lnTo>
                    <a:pt x="49715" y="57695"/>
                  </a:lnTo>
                  <a:lnTo>
                    <a:pt x="84751" y="33840"/>
                  </a:lnTo>
                  <a:lnTo>
                    <a:pt x="126750" y="15656"/>
                  </a:lnTo>
                  <a:lnTo>
                    <a:pt x="174349" y="4068"/>
                  </a:lnTo>
                  <a:lnTo>
                    <a:pt x="226187" y="0"/>
                  </a:lnTo>
                  <a:lnTo>
                    <a:pt x="278064" y="4068"/>
                  </a:lnTo>
                  <a:lnTo>
                    <a:pt x="325679" y="15656"/>
                  </a:lnTo>
                  <a:lnTo>
                    <a:pt x="367675" y="33840"/>
                  </a:lnTo>
                  <a:lnTo>
                    <a:pt x="402698" y="57695"/>
                  </a:lnTo>
                  <a:lnTo>
                    <a:pt x="429392" y="86298"/>
                  </a:lnTo>
                  <a:lnTo>
                    <a:pt x="452374" y="154050"/>
                  </a:lnTo>
                  <a:lnTo>
                    <a:pt x="446402" y="189376"/>
                  </a:lnTo>
                  <a:lnTo>
                    <a:pt x="429392" y="221803"/>
                  </a:lnTo>
                  <a:lnTo>
                    <a:pt x="402698" y="250406"/>
                  </a:lnTo>
                  <a:lnTo>
                    <a:pt x="367675" y="274261"/>
                  </a:lnTo>
                  <a:lnTo>
                    <a:pt x="325679" y="292445"/>
                  </a:lnTo>
                  <a:lnTo>
                    <a:pt x="278064" y="304033"/>
                  </a:lnTo>
                  <a:lnTo>
                    <a:pt x="226187" y="308101"/>
                  </a:lnTo>
                  <a:lnTo>
                    <a:pt x="174349" y="304033"/>
                  </a:lnTo>
                  <a:lnTo>
                    <a:pt x="126750" y="292445"/>
                  </a:lnTo>
                  <a:lnTo>
                    <a:pt x="84751" y="274261"/>
                  </a:lnTo>
                  <a:lnTo>
                    <a:pt x="49715" y="250406"/>
                  </a:lnTo>
                  <a:lnTo>
                    <a:pt x="23003" y="221803"/>
                  </a:lnTo>
                  <a:lnTo>
                    <a:pt x="0" y="15405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3" name="Google Shape;293;p15"/>
            <p:cNvSpPr/>
            <p:nvPr/>
          </p:nvSpPr>
          <p:spPr>
            <a:xfrm>
              <a:off x="5591048" y="4644897"/>
              <a:ext cx="508634" cy="1166495"/>
            </a:xfrm>
            <a:custGeom>
              <a:avLst/>
              <a:gdLst/>
              <a:ahLst/>
              <a:cxnLst/>
              <a:rect l="l" t="t" r="r" b="b"/>
              <a:pathLst>
                <a:path w="508635" h="1166495" extrusionOk="0">
                  <a:moveTo>
                    <a:pt x="508254" y="1077582"/>
                  </a:moveTo>
                  <a:lnTo>
                    <a:pt x="507238" y="1073683"/>
                  </a:lnTo>
                  <a:lnTo>
                    <a:pt x="501142" y="1070152"/>
                  </a:lnTo>
                  <a:lnTo>
                    <a:pt x="497332" y="1071181"/>
                  </a:lnTo>
                  <a:lnTo>
                    <a:pt x="462915" y="1130173"/>
                  </a:lnTo>
                  <a:lnTo>
                    <a:pt x="462915" y="0"/>
                  </a:lnTo>
                  <a:lnTo>
                    <a:pt x="450215" y="0"/>
                  </a:lnTo>
                  <a:lnTo>
                    <a:pt x="450215" y="1109662"/>
                  </a:lnTo>
                  <a:lnTo>
                    <a:pt x="450215" y="1128471"/>
                  </a:lnTo>
                  <a:lnTo>
                    <a:pt x="450215" y="1130173"/>
                  </a:lnTo>
                  <a:lnTo>
                    <a:pt x="449072" y="1128229"/>
                  </a:lnTo>
                  <a:lnTo>
                    <a:pt x="450215" y="1128471"/>
                  </a:lnTo>
                  <a:lnTo>
                    <a:pt x="450215" y="1109662"/>
                  </a:lnTo>
                  <a:lnTo>
                    <a:pt x="426847" y="1035304"/>
                  </a:lnTo>
                  <a:lnTo>
                    <a:pt x="425704" y="1031963"/>
                  </a:lnTo>
                  <a:lnTo>
                    <a:pt x="422148" y="1030097"/>
                  </a:lnTo>
                  <a:lnTo>
                    <a:pt x="415544" y="1032217"/>
                  </a:lnTo>
                  <a:lnTo>
                    <a:pt x="413639" y="1035773"/>
                  </a:lnTo>
                  <a:lnTo>
                    <a:pt x="414655" y="1039126"/>
                  </a:lnTo>
                  <a:lnTo>
                    <a:pt x="434136" y="1100899"/>
                  </a:lnTo>
                  <a:lnTo>
                    <a:pt x="432003" y="1098969"/>
                  </a:lnTo>
                  <a:lnTo>
                    <a:pt x="415798" y="1071181"/>
                  </a:lnTo>
                  <a:lnTo>
                    <a:pt x="411988" y="1070152"/>
                  </a:lnTo>
                  <a:lnTo>
                    <a:pt x="405892" y="1073683"/>
                  </a:lnTo>
                  <a:lnTo>
                    <a:pt x="405561" y="1074953"/>
                  </a:lnTo>
                  <a:lnTo>
                    <a:pt x="8509" y="714248"/>
                  </a:lnTo>
                  <a:lnTo>
                    <a:pt x="0" y="723646"/>
                  </a:lnTo>
                  <a:lnTo>
                    <a:pt x="422109" y="1107135"/>
                  </a:lnTo>
                  <a:lnTo>
                    <a:pt x="423710" y="1109878"/>
                  </a:lnTo>
                  <a:lnTo>
                    <a:pt x="358902" y="1096086"/>
                  </a:lnTo>
                  <a:lnTo>
                    <a:pt x="355473" y="1098270"/>
                  </a:lnTo>
                  <a:lnTo>
                    <a:pt x="354711" y="1101699"/>
                  </a:lnTo>
                  <a:lnTo>
                    <a:pt x="354076" y="1105128"/>
                  </a:lnTo>
                  <a:lnTo>
                    <a:pt x="356235" y="1108506"/>
                  </a:lnTo>
                  <a:lnTo>
                    <a:pt x="432346" y="1124686"/>
                  </a:lnTo>
                  <a:lnTo>
                    <a:pt x="456565" y="1166202"/>
                  </a:lnTo>
                  <a:lnTo>
                    <a:pt x="463892" y="1153617"/>
                  </a:lnTo>
                  <a:lnTo>
                    <a:pt x="506476" y="1080604"/>
                  </a:lnTo>
                  <a:lnTo>
                    <a:pt x="508254" y="107758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4" name="Google Shape;294;p15"/>
            <p:cNvSpPr/>
            <p:nvPr/>
          </p:nvSpPr>
          <p:spPr>
            <a:xfrm>
              <a:off x="5821425" y="5708370"/>
              <a:ext cx="452755" cy="308610"/>
            </a:xfrm>
            <a:custGeom>
              <a:avLst/>
              <a:gdLst/>
              <a:ahLst/>
              <a:cxnLst/>
              <a:rect l="l" t="t" r="r" b="b"/>
              <a:pathLst>
                <a:path w="452754" h="308610" extrusionOk="0">
                  <a:moveTo>
                    <a:pt x="226187" y="0"/>
                  </a:moveTo>
                  <a:lnTo>
                    <a:pt x="174349" y="4068"/>
                  </a:lnTo>
                  <a:lnTo>
                    <a:pt x="126750" y="15658"/>
                  </a:lnTo>
                  <a:lnTo>
                    <a:pt x="84751" y="33845"/>
                  </a:lnTo>
                  <a:lnTo>
                    <a:pt x="49715" y="57703"/>
                  </a:lnTo>
                  <a:lnTo>
                    <a:pt x="23003" y="86309"/>
                  </a:lnTo>
                  <a:lnTo>
                    <a:pt x="0" y="154063"/>
                  </a:lnTo>
                  <a:lnTo>
                    <a:pt x="5977" y="189385"/>
                  </a:lnTo>
                  <a:lnTo>
                    <a:pt x="49715" y="250413"/>
                  </a:lnTo>
                  <a:lnTo>
                    <a:pt x="84751" y="274270"/>
                  </a:lnTo>
                  <a:lnTo>
                    <a:pt x="126750" y="292456"/>
                  </a:lnTo>
                  <a:lnTo>
                    <a:pt x="174349" y="304045"/>
                  </a:lnTo>
                  <a:lnTo>
                    <a:pt x="226187" y="308114"/>
                  </a:lnTo>
                  <a:lnTo>
                    <a:pt x="278064" y="304045"/>
                  </a:lnTo>
                  <a:lnTo>
                    <a:pt x="325679" y="292456"/>
                  </a:lnTo>
                  <a:lnTo>
                    <a:pt x="367675" y="274270"/>
                  </a:lnTo>
                  <a:lnTo>
                    <a:pt x="402698" y="250413"/>
                  </a:lnTo>
                  <a:lnTo>
                    <a:pt x="429392" y="221810"/>
                  </a:lnTo>
                  <a:lnTo>
                    <a:pt x="452374" y="154063"/>
                  </a:lnTo>
                  <a:lnTo>
                    <a:pt x="446402" y="118737"/>
                  </a:lnTo>
                  <a:lnTo>
                    <a:pt x="402698" y="57703"/>
                  </a:lnTo>
                  <a:lnTo>
                    <a:pt x="367675" y="33845"/>
                  </a:lnTo>
                  <a:lnTo>
                    <a:pt x="325679" y="15658"/>
                  </a:lnTo>
                  <a:lnTo>
                    <a:pt x="278064" y="4068"/>
                  </a:lnTo>
                  <a:lnTo>
                    <a:pt x="226187"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5" name="Google Shape;295;p15"/>
            <p:cNvSpPr/>
            <p:nvPr/>
          </p:nvSpPr>
          <p:spPr>
            <a:xfrm>
              <a:off x="5821425" y="5708370"/>
              <a:ext cx="452755" cy="308610"/>
            </a:xfrm>
            <a:custGeom>
              <a:avLst/>
              <a:gdLst/>
              <a:ahLst/>
              <a:cxnLst/>
              <a:rect l="l" t="t" r="r" b="b"/>
              <a:pathLst>
                <a:path w="452754" h="308610" extrusionOk="0">
                  <a:moveTo>
                    <a:pt x="0" y="154063"/>
                  </a:moveTo>
                  <a:lnTo>
                    <a:pt x="23003" y="86309"/>
                  </a:lnTo>
                  <a:lnTo>
                    <a:pt x="49715" y="57703"/>
                  </a:lnTo>
                  <a:lnTo>
                    <a:pt x="84751" y="33845"/>
                  </a:lnTo>
                  <a:lnTo>
                    <a:pt x="126750" y="15658"/>
                  </a:lnTo>
                  <a:lnTo>
                    <a:pt x="174349" y="4068"/>
                  </a:lnTo>
                  <a:lnTo>
                    <a:pt x="226187" y="0"/>
                  </a:lnTo>
                  <a:lnTo>
                    <a:pt x="278064" y="4068"/>
                  </a:lnTo>
                  <a:lnTo>
                    <a:pt x="325679" y="15658"/>
                  </a:lnTo>
                  <a:lnTo>
                    <a:pt x="367675" y="33845"/>
                  </a:lnTo>
                  <a:lnTo>
                    <a:pt x="402698" y="57703"/>
                  </a:lnTo>
                  <a:lnTo>
                    <a:pt x="429392" y="86309"/>
                  </a:lnTo>
                  <a:lnTo>
                    <a:pt x="452374" y="154063"/>
                  </a:lnTo>
                  <a:lnTo>
                    <a:pt x="446402" y="189385"/>
                  </a:lnTo>
                  <a:lnTo>
                    <a:pt x="429392" y="221810"/>
                  </a:lnTo>
                  <a:lnTo>
                    <a:pt x="402698" y="250413"/>
                  </a:lnTo>
                  <a:lnTo>
                    <a:pt x="367675" y="274270"/>
                  </a:lnTo>
                  <a:lnTo>
                    <a:pt x="325679" y="292456"/>
                  </a:lnTo>
                  <a:lnTo>
                    <a:pt x="278064" y="304045"/>
                  </a:lnTo>
                  <a:lnTo>
                    <a:pt x="226187" y="308114"/>
                  </a:lnTo>
                  <a:lnTo>
                    <a:pt x="174349" y="304045"/>
                  </a:lnTo>
                  <a:lnTo>
                    <a:pt x="126750" y="292456"/>
                  </a:lnTo>
                  <a:lnTo>
                    <a:pt x="84751" y="274270"/>
                  </a:lnTo>
                  <a:lnTo>
                    <a:pt x="49715" y="250413"/>
                  </a:lnTo>
                  <a:lnTo>
                    <a:pt x="23003" y="221810"/>
                  </a:lnTo>
                  <a:lnTo>
                    <a:pt x="0" y="154063"/>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96" name="Google Shape;296;p15"/>
          <p:cNvSpPr txBox="1"/>
          <p:nvPr/>
        </p:nvSpPr>
        <p:spPr>
          <a:xfrm>
            <a:off x="7145273" y="4298441"/>
            <a:ext cx="110744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If C Then S1;</a:t>
            </a:r>
            <a:endParaRPr sz="1400">
              <a:latin typeface="Arial"/>
              <a:ea typeface="Arial"/>
              <a:cs typeface="Arial"/>
              <a:sym typeface="Arial"/>
            </a:endParaRPr>
          </a:p>
        </p:txBody>
      </p:sp>
      <p:sp>
        <p:nvSpPr>
          <p:cNvPr id="297" name="Google Shape;297;p15"/>
          <p:cNvSpPr txBox="1"/>
          <p:nvPr/>
        </p:nvSpPr>
        <p:spPr>
          <a:xfrm>
            <a:off x="4883277" y="5120132"/>
            <a:ext cx="24384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S1</a:t>
            </a:r>
            <a:endParaRPr sz="1400">
              <a:latin typeface="Arial"/>
              <a:ea typeface="Arial"/>
              <a:cs typeface="Arial"/>
              <a:sym typeface="Arial"/>
            </a:endParaRPr>
          </a:p>
        </p:txBody>
      </p:sp>
      <p:sp>
        <p:nvSpPr>
          <p:cNvPr id="298" name="Google Shape;298;p15"/>
          <p:cNvSpPr txBox="1"/>
          <p:nvPr/>
        </p:nvSpPr>
        <p:spPr>
          <a:xfrm>
            <a:off x="6127496" y="4056379"/>
            <a:ext cx="15430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C</a:t>
            </a:r>
            <a:endParaRPr sz="1400">
              <a:latin typeface="Arial"/>
              <a:ea typeface="Arial"/>
              <a:cs typeface="Arial"/>
              <a:sym typeface="Arial"/>
            </a:endParaRPr>
          </a:p>
        </p:txBody>
      </p:sp>
      <p:sp>
        <p:nvSpPr>
          <p:cNvPr id="299" name="Google Shape;299;p15"/>
          <p:cNvSpPr/>
          <p:nvPr/>
        </p:nvSpPr>
        <p:spPr>
          <a:xfrm>
            <a:off x="5995923" y="6016485"/>
            <a:ext cx="103505" cy="308610"/>
          </a:xfrm>
          <a:custGeom>
            <a:avLst/>
            <a:gdLst/>
            <a:ahLst/>
            <a:cxnLst/>
            <a:rect l="l" t="t" r="r" b="b"/>
            <a:pathLst>
              <a:path w="103504" h="308610" extrusionOk="0">
                <a:moveTo>
                  <a:pt x="7112" y="212089"/>
                </a:moveTo>
                <a:lnTo>
                  <a:pt x="1015" y="215620"/>
                </a:lnTo>
                <a:lnTo>
                  <a:pt x="0" y="219506"/>
                </a:lnTo>
                <a:lnTo>
                  <a:pt x="51688" y="308140"/>
                </a:lnTo>
                <a:lnTo>
                  <a:pt x="59034" y="295541"/>
                </a:lnTo>
                <a:lnTo>
                  <a:pt x="45338" y="295541"/>
                </a:lnTo>
                <a:lnTo>
                  <a:pt x="45338" y="272097"/>
                </a:lnTo>
                <a:lnTo>
                  <a:pt x="10922" y="213105"/>
                </a:lnTo>
                <a:lnTo>
                  <a:pt x="7112" y="212089"/>
                </a:lnTo>
                <a:close/>
              </a:path>
              <a:path w="103504" h="308610" extrusionOk="0">
                <a:moveTo>
                  <a:pt x="45338" y="272097"/>
                </a:moveTo>
                <a:lnTo>
                  <a:pt x="45338" y="295541"/>
                </a:lnTo>
                <a:lnTo>
                  <a:pt x="58038" y="295541"/>
                </a:lnTo>
                <a:lnTo>
                  <a:pt x="58038" y="292341"/>
                </a:lnTo>
                <a:lnTo>
                  <a:pt x="46227" y="292341"/>
                </a:lnTo>
                <a:lnTo>
                  <a:pt x="51688" y="282981"/>
                </a:lnTo>
                <a:lnTo>
                  <a:pt x="45338" y="272097"/>
                </a:lnTo>
                <a:close/>
              </a:path>
              <a:path w="103504" h="308610" extrusionOk="0">
                <a:moveTo>
                  <a:pt x="96265" y="212089"/>
                </a:moveTo>
                <a:lnTo>
                  <a:pt x="92455" y="213105"/>
                </a:lnTo>
                <a:lnTo>
                  <a:pt x="58038" y="272097"/>
                </a:lnTo>
                <a:lnTo>
                  <a:pt x="58038" y="295541"/>
                </a:lnTo>
                <a:lnTo>
                  <a:pt x="59034" y="295541"/>
                </a:lnTo>
                <a:lnTo>
                  <a:pt x="103377" y="219506"/>
                </a:lnTo>
                <a:lnTo>
                  <a:pt x="102362" y="215620"/>
                </a:lnTo>
                <a:lnTo>
                  <a:pt x="96265" y="212089"/>
                </a:lnTo>
                <a:close/>
              </a:path>
              <a:path w="103504" h="308610" extrusionOk="0">
                <a:moveTo>
                  <a:pt x="51688" y="282981"/>
                </a:moveTo>
                <a:lnTo>
                  <a:pt x="46227" y="292341"/>
                </a:lnTo>
                <a:lnTo>
                  <a:pt x="57150" y="292341"/>
                </a:lnTo>
                <a:lnTo>
                  <a:pt x="51688" y="282981"/>
                </a:lnTo>
                <a:close/>
              </a:path>
              <a:path w="103504" h="308610" extrusionOk="0">
                <a:moveTo>
                  <a:pt x="58038" y="272097"/>
                </a:moveTo>
                <a:lnTo>
                  <a:pt x="51688" y="282981"/>
                </a:lnTo>
                <a:lnTo>
                  <a:pt x="57150" y="292341"/>
                </a:lnTo>
                <a:lnTo>
                  <a:pt x="58038" y="292341"/>
                </a:lnTo>
                <a:lnTo>
                  <a:pt x="58038" y="272097"/>
                </a:lnTo>
                <a:close/>
              </a:path>
              <a:path w="103504" h="308610" extrusionOk="0">
                <a:moveTo>
                  <a:pt x="58038" y="0"/>
                </a:moveTo>
                <a:lnTo>
                  <a:pt x="45338" y="0"/>
                </a:lnTo>
                <a:lnTo>
                  <a:pt x="45338" y="272097"/>
                </a:lnTo>
                <a:lnTo>
                  <a:pt x="51688" y="282981"/>
                </a:lnTo>
                <a:lnTo>
                  <a:pt x="58038" y="272097"/>
                </a:lnTo>
                <a:lnTo>
                  <a:pt x="580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300" name="Google Shape;300;p15"/>
          <p:cNvGrpSpPr/>
          <p:nvPr/>
        </p:nvGrpSpPr>
        <p:grpSpPr>
          <a:xfrm>
            <a:off x="1221155" y="3733799"/>
            <a:ext cx="1340308" cy="2743835"/>
            <a:chOff x="1221155" y="3733799"/>
            <a:chExt cx="1340308" cy="2743835"/>
          </a:xfrm>
        </p:grpSpPr>
        <p:sp>
          <p:nvSpPr>
            <p:cNvPr id="301" name="Google Shape;301;p15"/>
            <p:cNvSpPr/>
            <p:nvPr/>
          </p:nvSpPr>
          <p:spPr>
            <a:xfrm>
              <a:off x="1604136" y="4091559"/>
              <a:ext cx="382905" cy="358140"/>
            </a:xfrm>
            <a:custGeom>
              <a:avLst/>
              <a:gdLst/>
              <a:ahLst/>
              <a:cxnLst/>
              <a:rect l="l" t="t" r="r" b="b"/>
              <a:pathLst>
                <a:path w="382905" h="358139" extrusionOk="0">
                  <a:moveTo>
                    <a:pt x="191388" y="0"/>
                  </a:moveTo>
                  <a:lnTo>
                    <a:pt x="140523" y="6393"/>
                  </a:lnTo>
                  <a:lnTo>
                    <a:pt x="94807" y="24435"/>
                  </a:lnTo>
                  <a:lnTo>
                    <a:pt x="56070" y="52419"/>
                  </a:lnTo>
                  <a:lnTo>
                    <a:pt x="26138" y="88636"/>
                  </a:lnTo>
                  <a:lnTo>
                    <a:pt x="6839" y="131380"/>
                  </a:lnTo>
                  <a:lnTo>
                    <a:pt x="0" y="178943"/>
                  </a:lnTo>
                  <a:lnTo>
                    <a:pt x="6839" y="226505"/>
                  </a:lnTo>
                  <a:lnTo>
                    <a:pt x="26138" y="269249"/>
                  </a:lnTo>
                  <a:lnTo>
                    <a:pt x="56070" y="305466"/>
                  </a:lnTo>
                  <a:lnTo>
                    <a:pt x="94807" y="333450"/>
                  </a:lnTo>
                  <a:lnTo>
                    <a:pt x="140523" y="351492"/>
                  </a:lnTo>
                  <a:lnTo>
                    <a:pt x="191388" y="357886"/>
                  </a:lnTo>
                  <a:lnTo>
                    <a:pt x="242308" y="351492"/>
                  </a:lnTo>
                  <a:lnTo>
                    <a:pt x="288059" y="333450"/>
                  </a:lnTo>
                  <a:lnTo>
                    <a:pt x="326818" y="305466"/>
                  </a:lnTo>
                  <a:lnTo>
                    <a:pt x="356761" y="269249"/>
                  </a:lnTo>
                  <a:lnTo>
                    <a:pt x="376065" y="226505"/>
                  </a:lnTo>
                  <a:lnTo>
                    <a:pt x="382905" y="178943"/>
                  </a:lnTo>
                  <a:lnTo>
                    <a:pt x="376065" y="131380"/>
                  </a:lnTo>
                  <a:lnTo>
                    <a:pt x="356761" y="88636"/>
                  </a:lnTo>
                  <a:lnTo>
                    <a:pt x="326818" y="52419"/>
                  </a:lnTo>
                  <a:lnTo>
                    <a:pt x="288059" y="24435"/>
                  </a:lnTo>
                  <a:lnTo>
                    <a:pt x="242308" y="6393"/>
                  </a:lnTo>
                  <a:lnTo>
                    <a:pt x="191388"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2" name="Google Shape;302;p15"/>
            <p:cNvSpPr/>
            <p:nvPr/>
          </p:nvSpPr>
          <p:spPr>
            <a:xfrm>
              <a:off x="1604136" y="4091559"/>
              <a:ext cx="382905" cy="358140"/>
            </a:xfrm>
            <a:custGeom>
              <a:avLst/>
              <a:gdLst/>
              <a:ahLst/>
              <a:cxnLst/>
              <a:rect l="l" t="t" r="r" b="b"/>
              <a:pathLst>
                <a:path w="382905" h="358139" extrusionOk="0">
                  <a:moveTo>
                    <a:pt x="0" y="178943"/>
                  </a:moveTo>
                  <a:lnTo>
                    <a:pt x="6839" y="131380"/>
                  </a:lnTo>
                  <a:lnTo>
                    <a:pt x="26138" y="88636"/>
                  </a:lnTo>
                  <a:lnTo>
                    <a:pt x="56070" y="52419"/>
                  </a:lnTo>
                  <a:lnTo>
                    <a:pt x="94807" y="24435"/>
                  </a:lnTo>
                  <a:lnTo>
                    <a:pt x="140523" y="6393"/>
                  </a:lnTo>
                  <a:lnTo>
                    <a:pt x="191388" y="0"/>
                  </a:lnTo>
                  <a:lnTo>
                    <a:pt x="242308" y="6393"/>
                  </a:lnTo>
                  <a:lnTo>
                    <a:pt x="288059" y="24435"/>
                  </a:lnTo>
                  <a:lnTo>
                    <a:pt x="326818" y="52419"/>
                  </a:lnTo>
                  <a:lnTo>
                    <a:pt x="356761" y="88636"/>
                  </a:lnTo>
                  <a:lnTo>
                    <a:pt x="376065" y="131380"/>
                  </a:lnTo>
                  <a:lnTo>
                    <a:pt x="382905" y="178943"/>
                  </a:lnTo>
                  <a:lnTo>
                    <a:pt x="376065" y="226505"/>
                  </a:lnTo>
                  <a:lnTo>
                    <a:pt x="356761" y="269249"/>
                  </a:lnTo>
                  <a:lnTo>
                    <a:pt x="326818" y="305466"/>
                  </a:lnTo>
                  <a:lnTo>
                    <a:pt x="288059" y="333450"/>
                  </a:lnTo>
                  <a:lnTo>
                    <a:pt x="242308" y="351492"/>
                  </a:lnTo>
                  <a:lnTo>
                    <a:pt x="191388" y="357886"/>
                  </a:lnTo>
                  <a:lnTo>
                    <a:pt x="140523" y="351492"/>
                  </a:lnTo>
                  <a:lnTo>
                    <a:pt x="94807" y="333450"/>
                  </a:lnTo>
                  <a:lnTo>
                    <a:pt x="56070" y="305466"/>
                  </a:lnTo>
                  <a:lnTo>
                    <a:pt x="26138" y="269249"/>
                  </a:lnTo>
                  <a:lnTo>
                    <a:pt x="6839" y="226505"/>
                  </a:lnTo>
                  <a:lnTo>
                    <a:pt x="0" y="178943"/>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3" name="Google Shape;303;p15"/>
            <p:cNvSpPr/>
            <p:nvPr/>
          </p:nvSpPr>
          <p:spPr>
            <a:xfrm>
              <a:off x="1500251" y="3733799"/>
              <a:ext cx="347345" cy="1312545"/>
            </a:xfrm>
            <a:custGeom>
              <a:avLst/>
              <a:gdLst/>
              <a:ahLst/>
              <a:cxnLst/>
              <a:rect l="l" t="t" r="r" b="b"/>
              <a:pathLst>
                <a:path w="347344" h="1312545" extrusionOk="0">
                  <a:moveTo>
                    <a:pt x="300990" y="718312"/>
                  </a:moveTo>
                  <a:lnTo>
                    <a:pt x="289560" y="712851"/>
                  </a:lnTo>
                  <a:lnTo>
                    <a:pt x="18072" y="1276743"/>
                  </a:lnTo>
                  <a:lnTo>
                    <a:pt x="12954" y="1212215"/>
                  </a:lnTo>
                  <a:lnTo>
                    <a:pt x="12700" y="1208659"/>
                  </a:lnTo>
                  <a:lnTo>
                    <a:pt x="9525" y="1206119"/>
                  </a:lnTo>
                  <a:lnTo>
                    <a:pt x="2540" y="1206627"/>
                  </a:lnTo>
                  <a:lnTo>
                    <a:pt x="0" y="1209675"/>
                  </a:lnTo>
                  <a:lnTo>
                    <a:pt x="254" y="1213231"/>
                  </a:lnTo>
                  <a:lnTo>
                    <a:pt x="8128" y="1312037"/>
                  </a:lnTo>
                  <a:lnTo>
                    <a:pt x="20904" y="1303401"/>
                  </a:lnTo>
                  <a:lnTo>
                    <a:pt x="90297" y="1256538"/>
                  </a:lnTo>
                  <a:lnTo>
                    <a:pt x="93091" y="1254506"/>
                  </a:lnTo>
                  <a:lnTo>
                    <a:pt x="93853" y="1250569"/>
                  </a:lnTo>
                  <a:lnTo>
                    <a:pt x="91948" y="1247775"/>
                  </a:lnTo>
                  <a:lnTo>
                    <a:pt x="90043" y="1244854"/>
                  </a:lnTo>
                  <a:lnTo>
                    <a:pt x="85979" y="1244092"/>
                  </a:lnTo>
                  <a:lnTo>
                    <a:pt x="29476" y="1282268"/>
                  </a:lnTo>
                  <a:lnTo>
                    <a:pt x="300990" y="718312"/>
                  </a:lnTo>
                  <a:close/>
                </a:path>
                <a:path w="347344" h="1312545" extrusionOk="0">
                  <a:moveTo>
                    <a:pt x="347091" y="269240"/>
                  </a:moveTo>
                  <a:lnTo>
                    <a:pt x="346075" y="265303"/>
                  </a:lnTo>
                  <a:lnTo>
                    <a:pt x="339979" y="261747"/>
                  </a:lnTo>
                  <a:lnTo>
                    <a:pt x="336042" y="262763"/>
                  </a:lnTo>
                  <a:lnTo>
                    <a:pt x="301752" y="321551"/>
                  </a:lnTo>
                  <a:lnTo>
                    <a:pt x="301625" y="345186"/>
                  </a:lnTo>
                  <a:lnTo>
                    <a:pt x="301625" y="342011"/>
                  </a:lnTo>
                  <a:lnTo>
                    <a:pt x="301625" y="321767"/>
                  </a:lnTo>
                  <a:lnTo>
                    <a:pt x="301625" y="0"/>
                  </a:lnTo>
                  <a:lnTo>
                    <a:pt x="288925" y="0"/>
                  </a:lnTo>
                  <a:lnTo>
                    <a:pt x="289052" y="321767"/>
                  </a:lnTo>
                  <a:lnTo>
                    <a:pt x="295338" y="332549"/>
                  </a:lnTo>
                  <a:lnTo>
                    <a:pt x="288925" y="321551"/>
                  </a:lnTo>
                  <a:lnTo>
                    <a:pt x="254635" y="262763"/>
                  </a:lnTo>
                  <a:lnTo>
                    <a:pt x="250698" y="261747"/>
                  </a:lnTo>
                  <a:lnTo>
                    <a:pt x="244602" y="265303"/>
                  </a:lnTo>
                  <a:lnTo>
                    <a:pt x="243586" y="269240"/>
                  </a:lnTo>
                  <a:lnTo>
                    <a:pt x="295275" y="357886"/>
                  </a:lnTo>
                  <a:lnTo>
                    <a:pt x="302691" y="345186"/>
                  </a:lnTo>
                  <a:lnTo>
                    <a:pt x="347091" y="26924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4" name="Google Shape;304;p15"/>
            <p:cNvSpPr/>
            <p:nvPr/>
          </p:nvSpPr>
          <p:spPr>
            <a:xfrm>
              <a:off x="1221155" y="5045710"/>
              <a:ext cx="383540" cy="358140"/>
            </a:xfrm>
            <a:custGeom>
              <a:avLst/>
              <a:gdLst/>
              <a:ahLst/>
              <a:cxnLst/>
              <a:rect l="l" t="t" r="r" b="b"/>
              <a:pathLst>
                <a:path w="383540" h="358139" extrusionOk="0">
                  <a:moveTo>
                    <a:pt x="191465" y="0"/>
                  </a:moveTo>
                  <a:lnTo>
                    <a:pt x="140549" y="6393"/>
                  </a:lnTo>
                  <a:lnTo>
                    <a:pt x="94807" y="24435"/>
                  </a:lnTo>
                  <a:lnTo>
                    <a:pt x="56060" y="52419"/>
                  </a:lnTo>
                  <a:lnTo>
                    <a:pt x="26130" y="88636"/>
                  </a:lnTo>
                  <a:lnTo>
                    <a:pt x="6836" y="131380"/>
                  </a:lnTo>
                  <a:lnTo>
                    <a:pt x="0" y="178942"/>
                  </a:lnTo>
                  <a:lnTo>
                    <a:pt x="6836" y="226505"/>
                  </a:lnTo>
                  <a:lnTo>
                    <a:pt x="26130" y="269249"/>
                  </a:lnTo>
                  <a:lnTo>
                    <a:pt x="56060" y="305466"/>
                  </a:lnTo>
                  <a:lnTo>
                    <a:pt x="94807" y="333450"/>
                  </a:lnTo>
                  <a:lnTo>
                    <a:pt x="140549" y="351492"/>
                  </a:lnTo>
                  <a:lnTo>
                    <a:pt x="191465" y="357885"/>
                  </a:lnTo>
                  <a:lnTo>
                    <a:pt x="242384" y="351492"/>
                  </a:lnTo>
                  <a:lnTo>
                    <a:pt x="288135" y="333450"/>
                  </a:lnTo>
                  <a:lnTo>
                    <a:pt x="326894" y="305466"/>
                  </a:lnTo>
                  <a:lnTo>
                    <a:pt x="356838" y="269249"/>
                  </a:lnTo>
                  <a:lnTo>
                    <a:pt x="376141" y="226505"/>
                  </a:lnTo>
                  <a:lnTo>
                    <a:pt x="382981" y="178942"/>
                  </a:lnTo>
                  <a:lnTo>
                    <a:pt x="376141" y="131380"/>
                  </a:lnTo>
                  <a:lnTo>
                    <a:pt x="356838" y="88636"/>
                  </a:lnTo>
                  <a:lnTo>
                    <a:pt x="326894" y="52419"/>
                  </a:lnTo>
                  <a:lnTo>
                    <a:pt x="288135" y="24435"/>
                  </a:lnTo>
                  <a:lnTo>
                    <a:pt x="242384" y="6393"/>
                  </a:lnTo>
                  <a:lnTo>
                    <a:pt x="191465"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5" name="Google Shape;305;p15"/>
            <p:cNvSpPr/>
            <p:nvPr/>
          </p:nvSpPr>
          <p:spPr>
            <a:xfrm>
              <a:off x="1221155" y="5045710"/>
              <a:ext cx="383540" cy="358140"/>
            </a:xfrm>
            <a:custGeom>
              <a:avLst/>
              <a:gdLst/>
              <a:ahLst/>
              <a:cxnLst/>
              <a:rect l="l" t="t" r="r" b="b"/>
              <a:pathLst>
                <a:path w="383540" h="358139" extrusionOk="0">
                  <a:moveTo>
                    <a:pt x="0" y="178942"/>
                  </a:moveTo>
                  <a:lnTo>
                    <a:pt x="6836" y="131380"/>
                  </a:lnTo>
                  <a:lnTo>
                    <a:pt x="26130" y="88636"/>
                  </a:lnTo>
                  <a:lnTo>
                    <a:pt x="56060" y="52419"/>
                  </a:lnTo>
                  <a:lnTo>
                    <a:pt x="94807" y="24435"/>
                  </a:lnTo>
                  <a:lnTo>
                    <a:pt x="140549" y="6393"/>
                  </a:lnTo>
                  <a:lnTo>
                    <a:pt x="191465" y="0"/>
                  </a:lnTo>
                  <a:lnTo>
                    <a:pt x="242384" y="6393"/>
                  </a:lnTo>
                  <a:lnTo>
                    <a:pt x="288135" y="24435"/>
                  </a:lnTo>
                  <a:lnTo>
                    <a:pt x="326894" y="52419"/>
                  </a:lnTo>
                  <a:lnTo>
                    <a:pt x="356838" y="88636"/>
                  </a:lnTo>
                  <a:lnTo>
                    <a:pt x="376141" y="131380"/>
                  </a:lnTo>
                  <a:lnTo>
                    <a:pt x="382981" y="178942"/>
                  </a:lnTo>
                  <a:lnTo>
                    <a:pt x="376141" y="226505"/>
                  </a:lnTo>
                  <a:lnTo>
                    <a:pt x="356838" y="269249"/>
                  </a:lnTo>
                  <a:lnTo>
                    <a:pt x="326894" y="305466"/>
                  </a:lnTo>
                  <a:lnTo>
                    <a:pt x="288135" y="333450"/>
                  </a:lnTo>
                  <a:lnTo>
                    <a:pt x="242384" y="351492"/>
                  </a:lnTo>
                  <a:lnTo>
                    <a:pt x="191465" y="357885"/>
                  </a:lnTo>
                  <a:lnTo>
                    <a:pt x="140549" y="351492"/>
                  </a:lnTo>
                  <a:lnTo>
                    <a:pt x="94807" y="333450"/>
                  </a:lnTo>
                  <a:lnTo>
                    <a:pt x="56060" y="305466"/>
                  </a:lnTo>
                  <a:lnTo>
                    <a:pt x="26130" y="269249"/>
                  </a:lnTo>
                  <a:lnTo>
                    <a:pt x="6836" y="226505"/>
                  </a:lnTo>
                  <a:lnTo>
                    <a:pt x="0" y="178942"/>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6" name="Google Shape;306;p15"/>
            <p:cNvSpPr/>
            <p:nvPr/>
          </p:nvSpPr>
          <p:spPr>
            <a:xfrm>
              <a:off x="1886330" y="4445380"/>
              <a:ext cx="387985" cy="481330"/>
            </a:xfrm>
            <a:custGeom>
              <a:avLst/>
              <a:gdLst/>
              <a:ahLst/>
              <a:cxnLst/>
              <a:rect l="l" t="t" r="r" b="b"/>
              <a:pathLst>
                <a:path w="387985" h="481329" extrusionOk="0">
                  <a:moveTo>
                    <a:pt x="296671" y="432562"/>
                  </a:moveTo>
                  <a:lnTo>
                    <a:pt x="292988" y="434213"/>
                  </a:lnTo>
                  <a:lnTo>
                    <a:pt x="291845" y="437388"/>
                  </a:lnTo>
                  <a:lnTo>
                    <a:pt x="290575" y="440690"/>
                  </a:lnTo>
                  <a:lnTo>
                    <a:pt x="292100" y="444373"/>
                  </a:lnTo>
                  <a:lnTo>
                    <a:pt x="387985" y="481076"/>
                  </a:lnTo>
                  <a:lnTo>
                    <a:pt x="387113" y="475234"/>
                  </a:lnTo>
                  <a:lnTo>
                    <a:pt x="375157" y="475234"/>
                  </a:lnTo>
                  <a:lnTo>
                    <a:pt x="360476" y="456949"/>
                  </a:lnTo>
                  <a:lnTo>
                    <a:pt x="296671" y="432562"/>
                  </a:lnTo>
                  <a:close/>
                </a:path>
                <a:path w="387985" h="481329" extrusionOk="0">
                  <a:moveTo>
                    <a:pt x="360476" y="456949"/>
                  </a:moveTo>
                  <a:lnTo>
                    <a:pt x="375157" y="475234"/>
                  </a:lnTo>
                  <a:lnTo>
                    <a:pt x="378992" y="472186"/>
                  </a:lnTo>
                  <a:lnTo>
                    <a:pt x="373761" y="472186"/>
                  </a:lnTo>
                  <a:lnTo>
                    <a:pt x="372162" y="461415"/>
                  </a:lnTo>
                  <a:lnTo>
                    <a:pt x="360476" y="456949"/>
                  </a:lnTo>
                  <a:close/>
                </a:path>
                <a:path w="387985" h="481329" extrusionOk="0">
                  <a:moveTo>
                    <a:pt x="369569" y="377317"/>
                  </a:moveTo>
                  <a:lnTo>
                    <a:pt x="362585" y="378333"/>
                  </a:lnTo>
                  <a:lnTo>
                    <a:pt x="360299" y="381508"/>
                  </a:lnTo>
                  <a:lnTo>
                    <a:pt x="370317" y="448988"/>
                  </a:lnTo>
                  <a:lnTo>
                    <a:pt x="385063" y="467360"/>
                  </a:lnTo>
                  <a:lnTo>
                    <a:pt x="375157" y="475234"/>
                  </a:lnTo>
                  <a:lnTo>
                    <a:pt x="387113" y="475234"/>
                  </a:lnTo>
                  <a:lnTo>
                    <a:pt x="373380" y="383159"/>
                  </a:lnTo>
                  <a:lnTo>
                    <a:pt x="372744" y="379603"/>
                  </a:lnTo>
                  <a:lnTo>
                    <a:pt x="369569" y="377317"/>
                  </a:lnTo>
                  <a:close/>
                </a:path>
                <a:path w="387985" h="481329" extrusionOk="0">
                  <a:moveTo>
                    <a:pt x="372162" y="461415"/>
                  </a:moveTo>
                  <a:lnTo>
                    <a:pt x="373761" y="472186"/>
                  </a:lnTo>
                  <a:lnTo>
                    <a:pt x="382396" y="465328"/>
                  </a:lnTo>
                  <a:lnTo>
                    <a:pt x="372162" y="461415"/>
                  </a:lnTo>
                  <a:close/>
                </a:path>
                <a:path w="387985" h="481329" extrusionOk="0">
                  <a:moveTo>
                    <a:pt x="370317" y="448988"/>
                  </a:moveTo>
                  <a:lnTo>
                    <a:pt x="372162" y="461415"/>
                  </a:lnTo>
                  <a:lnTo>
                    <a:pt x="382396" y="465328"/>
                  </a:lnTo>
                  <a:lnTo>
                    <a:pt x="373761" y="472186"/>
                  </a:lnTo>
                  <a:lnTo>
                    <a:pt x="378992" y="472186"/>
                  </a:lnTo>
                  <a:lnTo>
                    <a:pt x="385063" y="467360"/>
                  </a:lnTo>
                  <a:lnTo>
                    <a:pt x="370317" y="448988"/>
                  </a:lnTo>
                  <a:close/>
                </a:path>
                <a:path w="387985" h="481329" extrusionOk="0">
                  <a:moveTo>
                    <a:pt x="9906" y="0"/>
                  </a:moveTo>
                  <a:lnTo>
                    <a:pt x="0" y="8001"/>
                  </a:lnTo>
                  <a:lnTo>
                    <a:pt x="360476" y="456949"/>
                  </a:lnTo>
                  <a:lnTo>
                    <a:pt x="372162" y="461415"/>
                  </a:lnTo>
                  <a:lnTo>
                    <a:pt x="370317" y="448988"/>
                  </a:lnTo>
                  <a:lnTo>
                    <a:pt x="990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7" name="Google Shape;307;p15"/>
            <p:cNvSpPr/>
            <p:nvPr/>
          </p:nvSpPr>
          <p:spPr>
            <a:xfrm>
              <a:off x="2178558" y="4926457"/>
              <a:ext cx="382905" cy="358140"/>
            </a:xfrm>
            <a:custGeom>
              <a:avLst/>
              <a:gdLst/>
              <a:ahLst/>
              <a:cxnLst/>
              <a:rect l="l" t="t" r="r" b="b"/>
              <a:pathLst>
                <a:path w="382905" h="358139" extrusionOk="0">
                  <a:moveTo>
                    <a:pt x="191516" y="0"/>
                  </a:moveTo>
                  <a:lnTo>
                    <a:pt x="140596" y="6393"/>
                  </a:lnTo>
                  <a:lnTo>
                    <a:pt x="94845" y="24435"/>
                  </a:lnTo>
                  <a:lnTo>
                    <a:pt x="56086" y="52419"/>
                  </a:lnTo>
                  <a:lnTo>
                    <a:pt x="26143" y="88636"/>
                  </a:lnTo>
                  <a:lnTo>
                    <a:pt x="6839" y="131380"/>
                  </a:lnTo>
                  <a:lnTo>
                    <a:pt x="0" y="178943"/>
                  </a:lnTo>
                  <a:lnTo>
                    <a:pt x="6839" y="226505"/>
                  </a:lnTo>
                  <a:lnTo>
                    <a:pt x="26143" y="269249"/>
                  </a:lnTo>
                  <a:lnTo>
                    <a:pt x="56086" y="305466"/>
                  </a:lnTo>
                  <a:lnTo>
                    <a:pt x="94845" y="333450"/>
                  </a:lnTo>
                  <a:lnTo>
                    <a:pt x="140596" y="351492"/>
                  </a:lnTo>
                  <a:lnTo>
                    <a:pt x="191516" y="357886"/>
                  </a:lnTo>
                  <a:lnTo>
                    <a:pt x="242381" y="351492"/>
                  </a:lnTo>
                  <a:lnTo>
                    <a:pt x="288097" y="333450"/>
                  </a:lnTo>
                  <a:lnTo>
                    <a:pt x="326834" y="305466"/>
                  </a:lnTo>
                  <a:lnTo>
                    <a:pt x="356766" y="269249"/>
                  </a:lnTo>
                  <a:lnTo>
                    <a:pt x="376065" y="226505"/>
                  </a:lnTo>
                  <a:lnTo>
                    <a:pt x="382905" y="178943"/>
                  </a:lnTo>
                  <a:lnTo>
                    <a:pt x="376065" y="131380"/>
                  </a:lnTo>
                  <a:lnTo>
                    <a:pt x="356766" y="88636"/>
                  </a:lnTo>
                  <a:lnTo>
                    <a:pt x="326834" y="52419"/>
                  </a:lnTo>
                  <a:lnTo>
                    <a:pt x="288097" y="24435"/>
                  </a:lnTo>
                  <a:lnTo>
                    <a:pt x="242381" y="6393"/>
                  </a:lnTo>
                  <a:lnTo>
                    <a:pt x="191516"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8" name="Google Shape;308;p15"/>
            <p:cNvSpPr/>
            <p:nvPr/>
          </p:nvSpPr>
          <p:spPr>
            <a:xfrm>
              <a:off x="2178558" y="4926457"/>
              <a:ext cx="382905" cy="358140"/>
            </a:xfrm>
            <a:custGeom>
              <a:avLst/>
              <a:gdLst/>
              <a:ahLst/>
              <a:cxnLst/>
              <a:rect l="l" t="t" r="r" b="b"/>
              <a:pathLst>
                <a:path w="382905" h="358139" extrusionOk="0">
                  <a:moveTo>
                    <a:pt x="0" y="178943"/>
                  </a:moveTo>
                  <a:lnTo>
                    <a:pt x="6839" y="131380"/>
                  </a:lnTo>
                  <a:lnTo>
                    <a:pt x="26143" y="88636"/>
                  </a:lnTo>
                  <a:lnTo>
                    <a:pt x="56086" y="52419"/>
                  </a:lnTo>
                  <a:lnTo>
                    <a:pt x="94845" y="24435"/>
                  </a:lnTo>
                  <a:lnTo>
                    <a:pt x="140596" y="6393"/>
                  </a:lnTo>
                  <a:lnTo>
                    <a:pt x="191516" y="0"/>
                  </a:lnTo>
                  <a:lnTo>
                    <a:pt x="242381" y="6393"/>
                  </a:lnTo>
                  <a:lnTo>
                    <a:pt x="288097" y="24435"/>
                  </a:lnTo>
                  <a:lnTo>
                    <a:pt x="326834" y="52419"/>
                  </a:lnTo>
                  <a:lnTo>
                    <a:pt x="356766" y="88636"/>
                  </a:lnTo>
                  <a:lnTo>
                    <a:pt x="376065" y="131380"/>
                  </a:lnTo>
                  <a:lnTo>
                    <a:pt x="382905" y="178943"/>
                  </a:lnTo>
                  <a:lnTo>
                    <a:pt x="376065" y="226505"/>
                  </a:lnTo>
                  <a:lnTo>
                    <a:pt x="356766" y="269249"/>
                  </a:lnTo>
                  <a:lnTo>
                    <a:pt x="326834" y="305466"/>
                  </a:lnTo>
                  <a:lnTo>
                    <a:pt x="288097" y="333450"/>
                  </a:lnTo>
                  <a:lnTo>
                    <a:pt x="242381" y="351492"/>
                  </a:lnTo>
                  <a:lnTo>
                    <a:pt x="191516" y="357886"/>
                  </a:lnTo>
                  <a:lnTo>
                    <a:pt x="140596" y="351492"/>
                  </a:lnTo>
                  <a:lnTo>
                    <a:pt x="94845" y="333450"/>
                  </a:lnTo>
                  <a:lnTo>
                    <a:pt x="56086" y="305466"/>
                  </a:lnTo>
                  <a:lnTo>
                    <a:pt x="26143" y="269249"/>
                  </a:lnTo>
                  <a:lnTo>
                    <a:pt x="6839" y="226505"/>
                  </a:lnTo>
                  <a:lnTo>
                    <a:pt x="0" y="178943"/>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9" name="Google Shape;309;p15"/>
            <p:cNvSpPr/>
            <p:nvPr/>
          </p:nvSpPr>
          <p:spPr>
            <a:xfrm>
              <a:off x="1503425" y="5280278"/>
              <a:ext cx="387985" cy="481330"/>
            </a:xfrm>
            <a:custGeom>
              <a:avLst/>
              <a:gdLst/>
              <a:ahLst/>
              <a:cxnLst/>
              <a:rect l="l" t="t" r="r" b="b"/>
              <a:pathLst>
                <a:path w="387985" h="481329" extrusionOk="0">
                  <a:moveTo>
                    <a:pt x="296672" y="432511"/>
                  </a:moveTo>
                  <a:lnTo>
                    <a:pt x="292988" y="434149"/>
                  </a:lnTo>
                  <a:lnTo>
                    <a:pt x="290449" y="440690"/>
                  </a:lnTo>
                  <a:lnTo>
                    <a:pt x="292100" y="444373"/>
                  </a:lnTo>
                  <a:lnTo>
                    <a:pt x="387857" y="481126"/>
                  </a:lnTo>
                  <a:lnTo>
                    <a:pt x="386985" y="475272"/>
                  </a:lnTo>
                  <a:lnTo>
                    <a:pt x="375031" y="475272"/>
                  </a:lnTo>
                  <a:lnTo>
                    <a:pt x="360317" y="456940"/>
                  </a:lnTo>
                  <a:lnTo>
                    <a:pt x="296672" y="432511"/>
                  </a:lnTo>
                  <a:close/>
                </a:path>
                <a:path w="387985" h="481329" extrusionOk="0">
                  <a:moveTo>
                    <a:pt x="360317" y="456940"/>
                  </a:moveTo>
                  <a:lnTo>
                    <a:pt x="375031" y="475272"/>
                  </a:lnTo>
                  <a:lnTo>
                    <a:pt x="378813" y="472236"/>
                  </a:lnTo>
                  <a:lnTo>
                    <a:pt x="373761" y="472236"/>
                  </a:lnTo>
                  <a:lnTo>
                    <a:pt x="372149" y="461481"/>
                  </a:lnTo>
                  <a:lnTo>
                    <a:pt x="360317" y="456940"/>
                  </a:lnTo>
                  <a:close/>
                </a:path>
                <a:path w="387985" h="481329" extrusionOk="0">
                  <a:moveTo>
                    <a:pt x="369569" y="377253"/>
                  </a:moveTo>
                  <a:lnTo>
                    <a:pt x="362585" y="378282"/>
                  </a:lnTo>
                  <a:lnTo>
                    <a:pt x="360172" y="381520"/>
                  </a:lnTo>
                  <a:lnTo>
                    <a:pt x="370290" y="449071"/>
                  </a:lnTo>
                  <a:lnTo>
                    <a:pt x="384937" y="467321"/>
                  </a:lnTo>
                  <a:lnTo>
                    <a:pt x="375031" y="475272"/>
                  </a:lnTo>
                  <a:lnTo>
                    <a:pt x="386985" y="475272"/>
                  </a:lnTo>
                  <a:lnTo>
                    <a:pt x="372744" y="379641"/>
                  </a:lnTo>
                  <a:lnTo>
                    <a:pt x="369569" y="377253"/>
                  </a:lnTo>
                  <a:close/>
                </a:path>
                <a:path w="387985" h="481329" extrusionOk="0">
                  <a:moveTo>
                    <a:pt x="372149" y="461481"/>
                  </a:moveTo>
                  <a:lnTo>
                    <a:pt x="373761" y="472236"/>
                  </a:lnTo>
                  <a:lnTo>
                    <a:pt x="382269" y="465366"/>
                  </a:lnTo>
                  <a:lnTo>
                    <a:pt x="372149" y="461481"/>
                  </a:lnTo>
                  <a:close/>
                </a:path>
                <a:path w="387985" h="481329" extrusionOk="0">
                  <a:moveTo>
                    <a:pt x="370290" y="449071"/>
                  </a:moveTo>
                  <a:lnTo>
                    <a:pt x="372149" y="461481"/>
                  </a:lnTo>
                  <a:lnTo>
                    <a:pt x="382269" y="465366"/>
                  </a:lnTo>
                  <a:lnTo>
                    <a:pt x="373761" y="472236"/>
                  </a:lnTo>
                  <a:lnTo>
                    <a:pt x="378813" y="472236"/>
                  </a:lnTo>
                  <a:lnTo>
                    <a:pt x="384937" y="467321"/>
                  </a:lnTo>
                  <a:lnTo>
                    <a:pt x="370290" y="449071"/>
                  </a:lnTo>
                  <a:close/>
                </a:path>
                <a:path w="387985" h="481329" extrusionOk="0">
                  <a:moveTo>
                    <a:pt x="9906" y="0"/>
                  </a:moveTo>
                  <a:lnTo>
                    <a:pt x="0" y="8001"/>
                  </a:lnTo>
                  <a:lnTo>
                    <a:pt x="360317" y="456940"/>
                  </a:lnTo>
                  <a:lnTo>
                    <a:pt x="372149" y="461481"/>
                  </a:lnTo>
                  <a:lnTo>
                    <a:pt x="370290" y="449071"/>
                  </a:lnTo>
                  <a:lnTo>
                    <a:pt x="990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0" name="Google Shape;310;p15"/>
            <p:cNvSpPr/>
            <p:nvPr/>
          </p:nvSpPr>
          <p:spPr>
            <a:xfrm>
              <a:off x="1795526" y="5761380"/>
              <a:ext cx="383540" cy="358140"/>
            </a:xfrm>
            <a:custGeom>
              <a:avLst/>
              <a:gdLst/>
              <a:ahLst/>
              <a:cxnLst/>
              <a:rect l="l" t="t" r="r" b="b"/>
              <a:pathLst>
                <a:path w="383539" h="358139" extrusionOk="0">
                  <a:moveTo>
                    <a:pt x="191516" y="0"/>
                  </a:moveTo>
                  <a:lnTo>
                    <a:pt x="140596" y="6390"/>
                  </a:lnTo>
                  <a:lnTo>
                    <a:pt x="94845" y="24425"/>
                  </a:lnTo>
                  <a:lnTo>
                    <a:pt x="56086" y="52400"/>
                  </a:lnTo>
                  <a:lnTo>
                    <a:pt x="26143" y="88608"/>
                  </a:lnTo>
                  <a:lnTo>
                    <a:pt x="6839" y="131345"/>
                  </a:lnTo>
                  <a:lnTo>
                    <a:pt x="0" y="178904"/>
                  </a:lnTo>
                  <a:lnTo>
                    <a:pt x="6839" y="226464"/>
                  </a:lnTo>
                  <a:lnTo>
                    <a:pt x="26143" y="269201"/>
                  </a:lnTo>
                  <a:lnTo>
                    <a:pt x="56086" y="305409"/>
                  </a:lnTo>
                  <a:lnTo>
                    <a:pt x="94845" y="333383"/>
                  </a:lnTo>
                  <a:lnTo>
                    <a:pt x="140596" y="351419"/>
                  </a:lnTo>
                  <a:lnTo>
                    <a:pt x="191516" y="357809"/>
                  </a:lnTo>
                  <a:lnTo>
                    <a:pt x="242435" y="351419"/>
                  </a:lnTo>
                  <a:lnTo>
                    <a:pt x="288186" y="333383"/>
                  </a:lnTo>
                  <a:lnTo>
                    <a:pt x="326945" y="305409"/>
                  </a:lnTo>
                  <a:lnTo>
                    <a:pt x="356888" y="269201"/>
                  </a:lnTo>
                  <a:lnTo>
                    <a:pt x="376192" y="226464"/>
                  </a:lnTo>
                  <a:lnTo>
                    <a:pt x="383031" y="178904"/>
                  </a:lnTo>
                  <a:lnTo>
                    <a:pt x="376192" y="131345"/>
                  </a:lnTo>
                  <a:lnTo>
                    <a:pt x="356888" y="88608"/>
                  </a:lnTo>
                  <a:lnTo>
                    <a:pt x="326945" y="52400"/>
                  </a:lnTo>
                  <a:lnTo>
                    <a:pt x="288186" y="24425"/>
                  </a:lnTo>
                  <a:lnTo>
                    <a:pt x="242435" y="6390"/>
                  </a:lnTo>
                  <a:lnTo>
                    <a:pt x="191516"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1" name="Google Shape;311;p15"/>
            <p:cNvSpPr/>
            <p:nvPr/>
          </p:nvSpPr>
          <p:spPr>
            <a:xfrm>
              <a:off x="1795526" y="5761380"/>
              <a:ext cx="383540" cy="358140"/>
            </a:xfrm>
            <a:custGeom>
              <a:avLst/>
              <a:gdLst/>
              <a:ahLst/>
              <a:cxnLst/>
              <a:rect l="l" t="t" r="r" b="b"/>
              <a:pathLst>
                <a:path w="383539" h="358139" extrusionOk="0">
                  <a:moveTo>
                    <a:pt x="0" y="178904"/>
                  </a:moveTo>
                  <a:lnTo>
                    <a:pt x="6839" y="131345"/>
                  </a:lnTo>
                  <a:lnTo>
                    <a:pt x="26143" y="88608"/>
                  </a:lnTo>
                  <a:lnTo>
                    <a:pt x="56086" y="52400"/>
                  </a:lnTo>
                  <a:lnTo>
                    <a:pt x="94845" y="24425"/>
                  </a:lnTo>
                  <a:lnTo>
                    <a:pt x="140596" y="6390"/>
                  </a:lnTo>
                  <a:lnTo>
                    <a:pt x="191516" y="0"/>
                  </a:lnTo>
                  <a:lnTo>
                    <a:pt x="242435" y="6390"/>
                  </a:lnTo>
                  <a:lnTo>
                    <a:pt x="288186" y="24425"/>
                  </a:lnTo>
                  <a:lnTo>
                    <a:pt x="326945" y="52400"/>
                  </a:lnTo>
                  <a:lnTo>
                    <a:pt x="356888" y="88608"/>
                  </a:lnTo>
                  <a:lnTo>
                    <a:pt x="376192" y="131345"/>
                  </a:lnTo>
                  <a:lnTo>
                    <a:pt x="383031" y="178904"/>
                  </a:lnTo>
                  <a:lnTo>
                    <a:pt x="376192" y="226464"/>
                  </a:lnTo>
                  <a:lnTo>
                    <a:pt x="356888" y="269201"/>
                  </a:lnTo>
                  <a:lnTo>
                    <a:pt x="326945" y="305409"/>
                  </a:lnTo>
                  <a:lnTo>
                    <a:pt x="288186" y="333383"/>
                  </a:lnTo>
                  <a:lnTo>
                    <a:pt x="242435" y="351419"/>
                  </a:lnTo>
                  <a:lnTo>
                    <a:pt x="191516" y="357809"/>
                  </a:lnTo>
                  <a:lnTo>
                    <a:pt x="140596" y="351419"/>
                  </a:lnTo>
                  <a:lnTo>
                    <a:pt x="94845" y="333383"/>
                  </a:lnTo>
                  <a:lnTo>
                    <a:pt x="56086" y="305409"/>
                  </a:lnTo>
                  <a:lnTo>
                    <a:pt x="26143" y="269201"/>
                  </a:lnTo>
                  <a:lnTo>
                    <a:pt x="6839" y="226464"/>
                  </a:lnTo>
                  <a:lnTo>
                    <a:pt x="0" y="178904"/>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2" name="Google Shape;312;p15"/>
            <p:cNvSpPr/>
            <p:nvPr/>
          </p:nvSpPr>
          <p:spPr>
            <a:xfrm>
              <a:off x="1935353" y="5281929"/>
              <a:ext cx="344805" cy="1195705"/>
            </a:xfrm>
            <a:custGeom>
              <a:avLst/>
              <a:gdLst/>
              <a:ahLst/>
              <a:cxnLst/>
              <a:rect l="l" t="t" r="r" b="b"/>
              <a:pathLst>
                <a:path w="344805" h="1195704" extrusionOk="0">
                  <a:moveTo>
                    <a:pt x="103378" y="1106462"/>
                  </a:moveTo>
                  <a:lnTo>
                    <a:pt x="102362" y="1102575"/>
                  </a:lnTo>
                  <a:lnTo>
                    <a:pt x="96266" y="1099045"/>
                  </a:lnTo>
                  <a:lnTo>
                    <a:pt x="92456" y="1100061"/>
                  </a:lnTo>
                  <a:lnTo>
                    <a:pt x="58039" y="1159052"/>
                  </a:lnTo>
                  <a:lnTo>
                    <a:pt x="51676" y="1169936"/>
                  </a:lnTo>
                  <a:lnTo>
                    <a:pt x="58026" y="1159052"/>
                  </a:lnTo>
                  <a:lnTo>
                    <a:pt x="58039" y="837260"/>
                  </a:lnTo>
                  <a:lnTo>
                    <a:pt x="45339" y="837260"/>
                  </a:lnTo>
                  <a:lnTo>
                    <a:pt x="45339" y="1159052"/>
                  </a:lnTo>
                  <a:lnTo>
                    <a:pt x="10922" y="1100061"/>
                  </a:lnTo>
                  <a:lnTo>
                    <a:pt x="7112" y="1099045"/>
                  </a:lnTo>
                  <a:lnTo>
                    <a:pt x="1016" y="1102575"/>
                  </a:lnTo>
                  <a:lnTo>
                    <a:pt x="0" y="1106462"/>
                  </a:lnTo>
                  <a:lnTo>
                    <a:pt x="51689" y="1195095"/>
                  </a:lnTo>
                  <a:lnTo>
                    <a:pt x="59029" y="1182497"/>
                  </a:lnTo>
                  <a:lnTo>
                    <a:pt x="103378" y="1106462"/>
                  </a:lnTo>
                  <a:close/>
                </a:path>
                <a:path w="344805" h="1195704" extrusionOk="0">
                  <a:moveTo>
                    <a:pt x="344805" y="4699"/>
                  </a:moveTo>
                  <a:lnTo>
                    <a:pt x="332994" y="0"/>
                  </a:lnTo>
                  <a:lnTo>
                    <a:pt x="154940" y="443572"/>
                  </a:lnTo>
                  <a:lnTo>
                    <a:pt x="145034" y="376110"/>
                  </a:lnTo>
                  <a:lnTo>
                    <a:pt x="141859" y="373710"/>
                  </a:lnTo>
                  <a:lnTo>
                    <a:pt x="134874" y="374738"/>
                  </a:lnTo>
                  <a:lnTo>
                    <a:pt x="132461" y="377964"/>
                  </a:lnTo>
                  <a:lnTo>
                    <a:pt x="147447" y="479475"/>
                  </a:lnTo>
                  <a:lnTo>
                    <a:pt x="159448" y="470141"/>
                  </a:lnTo>
                  <a:lnTo>
                    <a:pt x="228473" y="416483"/>
                  </a:lnTo>
                  <a:lnTo>
                    <a:pt x="228981" y="412496"/>
                  </a:lnTo>
                  <a:lnTo>
                    <a:pt x="224663" y="406958"/>
                  </a:lnTo>
                  <a:lnTo>
                    <a:pt x="220599" y="406450"/>
                  </a:lnTo>
                  <a:lnTo>
                    <a:pt x="166725" y="448373"/>
                  </a:lnTo>
                  <a:lnTo>
                    <a:pt x="344805" y="46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13" name="Google Shape;313;p15"/>
            <p:cNvSpPr/>
            <p:nvPr/>
          </p:nvSpPr>
          <p:spPr>
            <a:xfrm>
              <a:off x="1600072" y="5165089"/>
              <a:ext cx="574675" cy="0"/>
            </a:xfrm>
            <a:custGeom>
              <a:avLst/>
              <a:gdLst/>
              <a:ahLst/>
              <a:cxnLst/>
              <a:rect l="l" t="t" r="r" b="b"/>
              <a:pathLst>
                <a:path w="574675" h="120000" extrusionOk="0">
                  <a:moveTo>
                    <a:pt x="0" y="0"/>
                  </a:moveTo>
                  <a:lnTo>
                    <a:pt x="574421" y="0"/>
                  </a:lnTo>
                </a:path>
              </a:pathLst>
            </a:custGeom>
            <a:noFill/>
            <a:ln w="12700" cap="flat" cmpd="sng">
              <a:solidFill>
                <a:srgbClr val="000000"/>
              </a:solidFill>
              <a:prstDash val="dash"/>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14" name="Google Shape;314;p15"/>
          <p:cNvSpPr txBox="1"/>
          <p:nvPr/>
        </p:nvSpPr>
        <p:spPr>
          <a:xfrm>
            <a:off x="3119373" y="3880865"/>
            <a:ext cx="842644"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Case C of</a:t>
            </a:r>
            <a:endParaRPr sz="1400">
              <a:latin typeface="Arial"/>
              <a:ea typeface="Arial"/>
              <a:cs typeface="Arial"/>
              <a:sym typeface="Arial"/>
            </a:endParaRPr>
          </a:p>
        </p:txBody>
      </p:sp>
      <p:sp>
        <p:nvSpPr>
          <p:cNvPr id="315" name="Google Shape;315;p15"/>
          <p:cNvSpPr txBox="1"/>
          <p:nvPr/>
        </p:nvSpPr>
        <p:spPr>
          <a:xfrm>
            <a:off x="3119373" y="4307585"/>
            <a:ext cx="655320" cy="109347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L1: S1;</a:t>
            </a:r>
            <a:endParaRPr sz="1400">
              <a:latin typeface="Arial"/>
              <a:ea typeface="Arial"/>
              <a:cs typeface="Arial"/>
              <a:sym typeface="Arial"/>
            </a:endParaRPr>
          </a:p>
          <a:p>
            <a:pPr marL="12700" marR="0" lvl="0" indent="0" algn="l" rtl="0">
              <a:lnSpc>
                <a:spcPct val="100000"/>
              </a:lnSpc>
              <a:spcBef>
                <a:spcPts val="5"/>
              </a:spcBef>
              <a:spcAft>
                <a:spcPts val="0"/>
              </a:spcAft>
              <a:buNone/>
            </a:pPr>
            <a:r>
              <a:rPr lang="en-US" sz="1400" b="1">
                <a:latin typeface="Arial"/>
                <a:ea typeface="Arial"/>
                <a:cs typeface="Arial"/>
                <a:sym typeface="Arial"/>
              </a:rPr>
              <a:t>L2: S2;</a:t>
            </a:r>
            <a:endParaRPr sz="1400">
              <a:latin typeface="Arial"/>
              <a:ea typeface="Arial"/>
              <a:cs typeface="Arial"/>
              <a:sym typeface="Arial"/>
            </a:endParaRPr>
          </a:p>
          <a:p>
            <a:pPr marL="12700" marR="0" lvl="0" indent="0" algn="l" rtl="0">
              <a:lnSpc>
                <a:spcPct val="100000"/>
              </a:lnSpc>
              <a:spcBef>
                <a:spcPts val="0"/>
              </a:spcBef>
              <a:spcAft>
                <a:spcPts val="0"/>
              </a:spcAft>
              <a:buNone/>
            </a:pPr>
            <a:r>
              <a:rPr lang="en-US" sz="1400" b="1">
                <a:latin typeface="Arial"/>
                <a:ea typeface="Arial"/>
                <a:cs typeface="Arial"/>
                <a:sym typeface="Arial"/>
              </a:rPr>
              <a:t>…</a:t>
            </a:r>
            <a:endParaRPr sz="1400">
              <a:latin typeface="Arial"/>
              <a:ea typeface="Arial"/>
              <a:cs typeface="Arial"/>
              <a:sym typeface="Arial"/>
            </a:endParaRPr>
          </a:p>
          <a:p>
            <a:pPr marL="12700" marR="5080" lvl="0" indent="0" algn="l" rtl="0">
              <a:lnSpc>
                <a:spcPct val="100000"/>
              </a:lnSpc>
              <a:spcBef>
                <a:spcPts val="0"/>
              </a:spcBef>
              <a:spcAft>
                <a:spcPts val="0"/>
              </a:spcAft>
              <a:buNone/>
            </a:pPr>
            <a:r>
              <a:rPr lang="en-US" sz="1400" b="1">
                <a:latin typeface="Arial"/>
                <a:ea typeface="Arial"/>
                <a:cs typeface="Arial"/>
                <a:sym typeface="Arial"/>
              </a:rPr>
              <a:t>Kn: Sn;  end;</a:t>
            </a:r>
            <a:endParaRPr sz="1400">
              <a:latin typeface="Arial"/>
              <a:ea typeface="Arial"/>
              <a:cs typeface="Arial"/>
              <a:sym typeface="Arial"/>
            </a:endParaRPr>
          </a:p>
        </p:txBody>
      </p:sp>
      <p:sp>
        <p:nvSpPr>
          <p:cNvPr id="316" name="Google Shape;316;p15"/>
          <p:cNvSpPr txBox="1"/>
          <p:nvPr/>
        </p:nvSpPr>
        <p:spPr>
          <a:xfrm>
            <a:off x="917244" y="4996688"/>
            <a:ext cx="24384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S1</a:t>
            </a:r>
            <a:endParaRPr sz="1400">
              <a:latin typeface="Arial"/>
              <a:ea typeface="Arial"/>
              <a:cs typeface="Arial"/>
              <a:sym typeface="Arial"/>
            </a:endParaRPr>
          </a:p>
        </p:txBody>
      </p:sp>
      <p:sp>
        <p:nvSpPr>
          <p:cNvPr id="317" name="Google Shape;317;p15"/>
          <p:cNvSpPr txBox="1"/>
          <p:nvPr/>
        </p:nvSpPr>
        <p:spPr>
          <a:xfrm>
            <a:off x="2640583" y="4954270"/>
            <a:ext cx="25336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Sn</a:t>
            </a:r>
            <a:endParaRPr sz="1400">
              <a:latin typeface="Arial"/>
              <a:ea typeface="Arial"/>
              <a:cs typeface="Arial"/>
              <a:sym typeface="Arial"/>
            </a:endParaRPr>
          </a:p>
        </p:txBody>
      </p:sp>
      <p:sp>
        <p:nvSpPr>
          <p:cNvPr id="318" name="Google Shape;318;p15"/>
          <p:cNvSpPr txBox="1"/>
          <p:nvPr/>
        </p:nvSpPr>
        <p:spPr>
          <a:xfrm>
            <a:off x="1970277" y="3761613"/>
            <a:ext cx="15430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C</a:t>
            </a:r>
            <a:endParaRPr sz="1400">
              <a:latin typeface="Arial"/>
              <a:ea typeface="Arial"/>
              <a:cs typeface="Arial"/>
              <a:sym typeface="Arial"/>
            </a:endParaRPr>
          </a:p>
        </p:txBody>
      </p:sp>
      <p:sp>
        <p:nvSpPr>
          <p:cNvPr id="319" name="Google Shape;319;p15"/>
          <p:cNvSpPr txBox="1">
            <a:spLocks noGrp="1"/>
          </p:cNvSpPr>
          <p:nvPr>
            <p:ph type="title"/>
          </p:nvPr>
        </p:nvSpPr>
        <p:spPr>
          <a:xfrm>
            <a:off x="1518030" y="241553"/>
            <a:ext cx="607949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Program Flow Graph (Control Flow Diagram)</a:t>
            </a:r>
            <a:endParaRPr sz="24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grpSp>
        <p:nvGrpSpPr>
          <p:cNvPr id="324" name="Google Shape;324;p16"/>
          <p:cNvGrpSpPr/>
          <p:nvPr/>
        </p:nvGrpSpPr>
        <p:grpSpPr>
          <a:xfrm>
            <a:off x="5100320" y="1295399"/>
            <a:ext cx="430149" cy="1957706"/>
            <a:chOff x="5100320" y="1295399"/>
            <a:chExt cx="430149" cy="1957706"/>
          </a:xfrm>
        </p:grpSpPr>
        <p:sp>
          <p:nvSpPr>
            <p:cNvPr id="325" name="Google Shape;325;p16"/>
            <p:cNvSpPr/>
            <p:nvPr/>
          </p:nvSpPr>
          <p:spPr>
            <a:xfrm>
              <a:off x="5100320" y="1598802"/>
              <a:ext cx="378460" cy="303530"/>
            </a:xfrm>
            <a:custGeom>
              <a:avLst/>
              <a:gdLst/>
              <a:ahLst/>
              <a:cxnLst/>
              <a:rect l="l" t="t" r="r" b="b"/>
              <a:pathLst>
                <a:path w="378460" h="303530" extrusionOk="0">
                  <a:moveTo>
                    <a:pt x="189229" y="0"/>
                  </a:moveTo>
                  <a:lnTo>
                    <a:pt x="138920" y="5421"/>
                  </a:lnTo>
                  <a:lnTo>
                    <a:pt x="93716" y="20719"/>
                  </a:lnTo>
                  <a:lnTo>
                    <a:pt x="55419" y="44450"/>
                  </a:lnTo>
                  <a:lnTo>
                    <a:pt x="25832" y="75165"/>
                  </a:lnTo>
                  <a:lnTo>
                    <a:pt x="6758" y="111418"/>
                  </a:lnTo>
                  <a:lnTo>
                    <a:pt x="0" y="151764"/>
                  </a:lnTo>
                  <a:lnTo>
                    <a:pt x="6758" y="192111"/>
                  </a:lnTo>
                  <a:lnTo>
                    <a:pt x="25832" y="228364"/>
                  </a:lnTo>
                  <a:lnTo>
                    <a:pt x="55419" y="259080"/>
                  </a:lnTo>
                  <a:lnTo>
                    <a:pt x="93716" y="282810"/>
                  </a:lnTo>
                  <a:lnTo>
                    <a:pt x="138920" y="298108"/>
                  </a:lnTo>
                  <a:lnTo>
                    <a:pt x="189229" y="303530"/>
                  </a:lnTo>
                  <a:lnTo>
                    <a:pt x="239485" y="298108"/>
                  </a:lnTo>
                  <a:lnTo>
                    <a:pt x="284654" y="282810"/>
                  </a:lnTo>
                  <a:lnTo>
                    <a:pt x="322929" y="259080"/>
                  </a:lnTo>
                  <a:lnTo>
                    <a:pt x="352504" y="228364"/>
                  </a:lnTo>
                  <a:lnTo>
                    <a:pt x="371574" y="192111"/>
                  </a:lnTo>
                  <a:lnTo>
                    <a:pt x="378332" y="151764"/>
                  </a:lnTo>
                  <a:lnTo>
                    <a:pt x="371574" y="111418"/>
                  </a:lnTo>
                  <a:lnTo>
                    <a:pt x="352504" y="75165"/>
                  </a:lnTo>
                  <a:lnTo>
                    <a:pt x="322929" y="44450"/>
                  </a:lnTo>
                  <a:lnTo>
                    <a:pt x="284654" y="20719"/>
                  </a:lnTo>
                  <a:lnTo>
                    <a:pt x="239485" y="5421"/>
                  </a:lnTo>
                  <a:lnTo>
                    <a:pt x="189229"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6" name="Google Shape;326;p16"/>
            <p:cNvSpPr/>
            <p:nvPr/>
          </p:nvSpPr>
          <p:spPr>
            <a:xfrm>
              <a:off x="5100320" y="1598802"/>
              <a:ext cx="378460" cy="303530"/>
            </a:xfrm>
            <a:custGeom>
              <a:avLst/>
              <a:gdLst/>
              <a:ahLst/>
              <a:cxnLst/>
              <a:rect l="l" t="t" r="r" b="b"/>
              <a:pathLst>
                <a:path w="378460" h="303530" extrusionOk="0">
                  <a:moveTo>
                    <a:pt x="0" y="151764"/>
                  </a:moveTo>
                  <a:lnTo>
                    <a:pt x="6758" y="111418"/>
                  </a:lnTo>
                  <a:lnTo>
                    <a:pt x="25832" y="75165"/>
                  </a:lnTo>
                  <a:lnTo>
                    <a:pt x="55419" y="44450"/>
                  </a:lnTo>
                  <a:lnTo>
                    <a:pt x="93716" y="20719"/>
                  </a:lnTo>
                  <a:lnTo>
                    <a:pt x="138920" y="5421"/>
                  </a:lnTo>
                  <a:lnTo>
                    <a:pt x="189229" y="0"/>
                  </a:lnTo>
                  <a:lnTo>
                    <a:pt x="239485" y="5421"/>
                  </a:lnTo>
                  <a:lnTo>
                    <a:pt x="284654" y="20719"/>
                  </a:lnTo>
                  <a:lnTo>
                    <a:pt x="322929" y="44449"/>
                  </a:lnTo>
                  <a:lnTo>
                    <a:pt x="352504" y="75165"/>
                  </a:lnTo>
                  <a:lnTo>
                    <a:pt x="371574" y="111418"/>
                  </a:lnTo>
                  <a:lnTo>
                    <a:pt x="378332" y="151764"/>
                  </a:lnTo>
                  <a:lnTo>
                    <a:pt x="371574" y="192111"/>
                  </a:lnTo>
                  <a:lnTo>
                    <a:pt x="352504" y="228364"/>
                  </a:lnTo>
                  <a:lnTo>
                    <a:pt x="322929" y="259079"/>
                  </a:lnTo>
                  <a:lnTo>
                    <a:pt x="284654" y="282810"/>
                  </a:lnTo>
                  <a:lnTo>
                    <a:pt x="239485" y="298108"/>
                  </a:lnTo>
                  <a:lnTo>
                    <a:pt x="189229" y="303530"/>
                  </a:lnTo>
                  <a:lnTo>
                    <a:pt x="138920" y="298108"/>
                  </a:lnTo>
                  <a:lnTo>
                    <a:pt x="93716" y="282810"/>
                  </a:lnTo>
                  <a:lnTo>
                    <a:pt x="55419" y="259080"/>
                  </a:lnTo>
                  <a:lnTo>
                    <a:pt x="25832" y="228364"/>
                  </a:lnTo>
                  <a:lnTo>
                    <a:pt x="6758" y="192111"/>
                  </a:lnTo>
                  <a:lnTo>
                    <a:pt x="0" y="15176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7" name="Google Shape;327;p16"/>
            <p:cNvSpPr/>
            <p:nvPr/>
          </p:nvSpPr>
          <p:spPr>
            <a:xfrm>
              <a:off x="5237734" y="1295399"/>
              <a:ext cx="103505" cy="1047750"/>
            </a:xfrm>
            <a:custGeom>
              <a:avLst/>
              <a:gdLst/>
              <a:ahLst/>
              <a:cxnLst/>
              <a:rect l="l" t="t" r="r" b="b"/>
              <a:pathLst>
                <a:path w="103504" h="1047750" extrusionOk="0">
                  <a:moveTo>
                    <a:pt x="103505" y="958723"/>
                  </a:moveTo>
                  <a:lnTo>
                    <a:pt x="102489" y="954786"/>
                  </a:lnTo>
                  <a:lnTo>
                    <a:pt x="96393" y="951230"/>
                  </a:lnTo>
                  <a:lnTo>
                    <a:pt x="92456" y="952246"/>
                  </a:lnTo>
                  <a:lnTo>
                    <a:pt x="58166" y="1011034"/>
                  </a:lnTo>
                  <a:lnTo>
                    <a:pt x="58039" y="1011250"/>
                  </a:lnTo>
                  <a:lnTo>
                    <a:pt x="58166" y="606933"/>
                  </a:lnTo>
                  <a:lnTo>
                    <a:pt x="45466" y="606933"/>
                  </a:lnTo>
                  <a:lnTo>
                    <a:pt x="45466" y="1011250"/>
                  </a:lnTo>
                  <a:lnTo>
                    <a:pt x="45466" y="1034669"/>
                  </a:lnTo>
                  <a:lnTo>
                    <a:pt x="45339" y="1011034"/>
                  </a:lnTo>
                  <a:lnTo>
                    <a:pt x="11049" y="952246"/>
                  </a:lnTo>
                  <a:lnTo>
                    <a:pt x="7112" y="951230"/>
                  </a:lnTo>
                  <a:lnTo>
                    <a:pt x="1016" y="954786"/>
                  </a:lnTo>
                  <a:lnTo>
                    <a:pt x="0" y="958723"/>
                  </a:lnTo>
                  <a:lnTo>
                    <a:pt x="51816" y="1047369"/>
                  </a:lnTo>
                  <a:lnTo>
                    <a:pt x="59220" y="1034669"/>
                  </a:lnTo>
                  <a:lnTo>
                    <a:pt x="103505" y="958723"/>
                  </a:lnTo>
                  <a:close/>
                </a:path>
                <a:path w="103504" h="1047750" extrusionOk="0">
                  <a:moveTo>
                    <a:pt x="103505" y="214884"/>
                  </a:moveTo>
                  <a:lnTo>
                    <a:pt x="102489" y="210947"/>
                  </a:lnTo>
                  <a:lnTo>
                    <a:pt x="96393" y="207391"/>
                  </a:lnTo>
                  <a:lnTo>
                    <a:pt x="92456" y="208407"/>
                  </a:lnTo>
                  <a:lnTo>
                    <a:pt x="58166" y="267195"/>
                  </a:lnTo>
                  <a:lnTo>
                    <a:pt x="58039" y="267411"/>
                  </a:lnTo>
                  <a:lnTo>
                    <a:pt x="58166" y="0"/>
                  </a:lnTo>
                  <a:lnTo>
                    <a:pt x="45466" y="0"/>
                  </a:lnTo>
                  <a:lnTo>
                    <a:pt x="45466" y="267411"/>
                  </a:lnTo>
                  <a:lnTo>
                    <a:pt x="45466" y="290830"/>
                  </a:lnTo>
                  <a:lnTo>
                    <a:pt x="45339" y="267195"/>
                  </a:lnTo>
                  <a:lnTo>
                    <a:pt x="11049" y="208407"/>
                  </a:lnTo>
                  <a:lnTo>
                    <a:pt x="7112" y="207391"/>
                  </a:lnTo>
                  <a:lnTo>
                    <a:pt x="1016" y="210947"/>
                  </a:lnTo>
                  <a:lnTo>
                    <a:pt x="0" y="214884"/>
                  </a:lnTo>
                  <a:lnTo>
                    <a:pt x="1778" y="217805"/>
                  </a:lnTo>
                  <a:lnTo>
                    <a:pt x="51816" y="303530"/>
                  </a:lnTo>
                  <a:lnTo>
                    <a:pt x="59207" y="290830"/>
                  </a:lnTo>
                  <a:lnTo>
                    <a:pt x="101727" y="217805"/>
                  </a:lnTo>
                  <a:lnTo>
                    <a:pt x="103505" y="21488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8" name="Google Shape;328;p16"/>
            <p:cNvSpPr/>
            <p:nvPr/>
          </p:nvSpPr>
          <p:spPr>
            <a:xfrm>
              <a:off x="5100320" y="2342641"/>
              <a:ext cx="378460" cy="303530"/>
            </a:xfrm>
            <a:custGeom>
              <a:avLst/>
              <a:gdLst/>
              <a:ahLst/>
              <a:cxnLst/>
              <a:rect l="l" t="t" r="r" b="b"/>
              <a:pathLst>
                <a:path w="378460" h="303530" extrusionOk="0">
                  <a:moveTo>
                    <a:pt x="189229" y="0"/>
                  </a:moveTo>
                  <a:lnTo>
                    <a:pt x="138920" y="5421"/>
                  </a:lnTo>
                  <a:lnTo>
                    <a:pt x="93716" y="20719"/>
                  </a:lnTo>
                  <a:lnTo>
                    <a:pt x="55419" y="44450"/>
                  </a:lnTo>
                  <a:lnTo>
                    <a:pt x="25832" y="75165"/>
                  </a:lnTo>
                  <a:lnTo>
                    <a:pt x="6758" y="111418"/>
                  </a:lnTo>
                  <a:lnTo>
                    <a:pt x="0" y="151765"/>
                  </a:lnTo>
                  <a:lnTo>
                    <a:pt x="6758" y="192111"/>
                  </a:lnTo>
                  <a:lnTo>
                    <a:pt x="25832" y="228364"/>
                  </a:lnTo>
                  <a:lnTo>
                    <a:pt x="55419" y="259080"/>
                  </a:lnTo>
                  <a:lnTo>
                    <a:pt x="93716" y="282810"/>
                  </a:lnTo>
                  <a:lnTo>
                    <a:pt x="138920" y="298108"/>
                  </a:lnTo>
                  <a:lnTo>
                    <a:pt x="189229" y="303530"/>
                  </a:lnTo>
                  <a:lnTo>
                    <a:pt x="239485" y="298108"/>
                  </a:lnTo>
                  <a:lnTo>
                    <a:pt x="284654" y="282810"/>
                  </a:lnTo>
                  <a:lnTo>
                    <a:pt x="322929" y="259080"/>
                  </a:lnTo>
                  <a:lnTo>
                    <a:pt x="352504" y="228364"/>
                  </a:lnTo>
                  <a:lnTo>
                    <a:pt x="371574" y="192111"/>
                  </a:lnTo>
                  <a:lnTo>
                    <a:pt x="378332" y="151765"/>
                  </a:lnTo>
                  <a:lnTo>
                    <a:pt x="371574" y="111418"/>
                  </a:lnTo>
                  <a:lnTo>
                    <a:pt x="352504" y="75165"/>
                  </a:lnTo>
                  <a:lnTo>
                    <a:pt x="322929" y="44450"/>
                  </a:lnTo>
                  <a:lnTo>
                    <a:pt x="284654" y="20719"/>
                  </a:lnTo>
                  <a:lnTo>
                    <a:pt x="239485" y="5421"/>
                  </a:lnTo>
                  <a:lnTo>
                    <a:pt x="189229"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9" name="Google Shape;329;p16"/>
            <p:cNvSpPr/>
            <p:nvPr/>
          </p:nvSpPr>
          <p:spPr>
            <a:xfrm>
              <a:off x="5100320" y="2342641"/>
              <a:ext cx="378460" cy="303530"/>
            </a:xfrm>
            <a:custGeom>
              <a:avLst/>
              <a:gdLst/>
              <a:ahLst/>
              <a:cxnLst/>
              <a:rect l="l" t="t" r="r" b="b"/>
              <a:pathLst>
                <a:path w="378460" h="303530" extrusionOk="0">
                  <a:moveTo>
                    <a:pt x="0" y="151765"/>
                  </a:moveTo>
                  <a:lnTo>
                    <a:pt x="6758" y="111418"/>
                  </a:lnTo>
                  <a:lnTo>
                    <a:pt x="25832" y="75165"/>
                  </a:lnTo>
                  <a:lnTo>
                    <a:pt x="55419" y="44450"/>
                  </a:lnTo>
                  <a:lnTo>
                    <a:pt x="93716" y="20719"/>
                  </a:lnTo>
                  <a:lnTo>
                    <a:pt x="138920" y="5421"/>
                  </a:lnTo>
                  <a:lnTo>
                    <a:pt x="189229" y="0"/>
                  </a:lnTo>
                  <a:lnTo>
                    <a:pt x="239485" y="5421"/>
                  </a:lnTo>
                  <a:lnTo>
                    <a:pt x="284654" y="20719"/>
                  </a:lnTo>
                  <a:lnTo>
                    <a:pt x="322929" y="44449"/>
                  </a:lnTo>
                  <a:lnTo>
                    <a:pt x="352504" y="75165"/>
                  </a:lnTo>
                  <a:lnTo>
                    <a:pt x="371574" y="111418"/>
                  </a:lnTo>
                  <a:lnTo>
                    <a:pt x="378332" y="151765"/>
                  </a:lnTo>
                  <a:lnTo>
                    <a:pt x="371574" y="192111"/>
                  </a:lnTo>
                  <a:lnTo>
                    <a:pt x="352504" y="228364"/>
                  </a:lnTo>
                  <a:lnTo>
                    <a:pt x="322929" y="259080"/>
                  </a:lnTo>
                  <a:lnTo>
                    <a:pt x="284654" y="282810"/>
                  </a:lnTo>
                  <a:lnTo>
                    <a:pt x="239485" y="298108"/>
                  </a:lnTo>
                  <a:lnTo>
                    <a:pt x="189229" y="303530"/>
                  </a:lnTo>
                  <a:lnTo>
                    <a:pt x="138920" y="298108"/>
                  </a:lnTo>
                  <a:lnTo>
                    <a:pt x="93716" y="282810"/>
                  </a:lnTo>
                  <a:lnTo>
                    <a:pt x="55419" y="259080"/>
                  </a:lnTo>
                  <a:lnTo>
                    <a:pt x="25832" y="228364"/>
                  </a:lnTo>
                  <a:lnTo>
                    <a:pt x="6758" y="192111"/>
                  </a:lnTo>
                  <a:lnTo>
                    <a:pt x="0" y="15176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16"/>
            <p:cNvSpPr/>
            <p:nvPr/>
          </p:nvSpPr>
          <p:spPr>
            <a:xfrm>
              <a:off x="5237734" y="2544952"/>
              <a:ext cx="292735" cy="506095"/>
            </a:xfrm>
            <a:custGeom>
              <a:avLst/>
              <a:gdLst/>
              <a:ahLst/>
              <a:cxnLst/>
              <a:rect l="l" t="t" r="r" b="b"/>
              <a:pathLst>
                <a:path w="292735" h="506094" extrusionOk="0">
                  <a:moveTo>
                    <a:pt x="103505" y="315976"/>
                  </a:moveTo>
                  <a:lnTo>
                    <a:pt x="102489" y="312166"/>
                  </a:lnTo>
                  <a:lnTo>
                    <a:pt x="96393" y="308610"/>
                  </a:lnTo>
                  <a:lnTo>
                    <a:pt x="92456" y="309626"/>
                  </a:lnTo>
                  <a:lnTo>
                    <a:pt x="58166" y="368414"/>
                  </a:lnTo>
                  <a:lnTo>
                    <a:pt x="58039" y="368630"/>
                  </a:lnTo>
                  <a:lnTo>
                    <a:pt x="58166" y="101219"/>
                  </a:lnTo>
                  <a:lnTo>
                    <a:pt x="45466" y="101219"/>
                  </a:lnTo>
                  <a:lnTo>
                    <a:pt x="45466" y="368630"/>
                  </a:lnTo>
                  <a:lnTo>
                    <a:pt x="45466" y="392049"/>
                  </a:lnTo>
                  <a:lnTo>
                    <a:pt x="45339" y="368414"/>
                  </a:lnTo>
                  <a:lnTo>
                    <a:pt x="11049" y="309626"/>
                  </a:lnTo>
                  <a:lnTo>
                    <a:pt x="7112" y="308610"/>
                  </a:lnTo>
                  <a:lnTo>
                    <a:pt x="1016" y="312166"/>
                  </a:lnTo>
                  <a:lnTo>
                    <a:pt x="0" y="315976"/>
                  </a:lnTo>
                  <a:lnTo>
                    <a:pt x="51816" y="404622"/>
                  </a:lnTo>
                  <a:lnTo>
                    <a:pt x="59143" y="392049"/>
                  </a:lnTo>
                  <a:lnTo>
                    <a:pt x="103505" y="315976"/>
                  </a:lnTo>
                  <a:close/>
                </a:path>
                <a:path w="292735" h="506094" extrusionOk="0">
                  <a:moveTo>
                    <a:pt x="292735" y="88646"/>
                  </a:moveTo>
                  <a:lnTo>
                    <a:pt x="248259" y="12573"/>
                  </a:lnTo>
                  <a:lnTo>
                    <a:pt x="240919" y="0"/>
                  </a:lnTo>
                  <a:lnTo>
                    <a:pt x="189230" y="88646"/>
                  </a:lnTo>
                  <a:lnTo>
                    <a:pt x="190246" y="92583"/>
                  </a:lnTo>
                  <a:lnTo>
                    <a:pt x="193294" y="94234"/>
                  </a:lnTo>
                  <a:lnTo>
                    <a:pt x="196342" y="96012"/>
                  </a:lnTo>
                  <a:lnTo>
                    <a:pt x="200279" y="94996"/>
                  </a:lnTo>
                  <a:lnTo>
                    <a:pt x="234569" y="36220"/>
                  </a:lnTo>
                  <a:lnTo>
                    <a:pt x="234696" y="36004"/>
                  </a:lnTo>
                  <a:lnTo>
                    <a:pt x="234569" y="505714"/>
                  </a:lnTo>
                  <a:lnTo>
                    <a:pt x="247269" y="505714"/>
                  </a:lnTo>
                  <a:lnTo>
                    <a:pt x="247269" y="36004"/>
                  </a:lnTo>
                  <a:lnTo>
                    <a:pt x="247269" y="15748"/>
                  </a:lnTo>
                  <a:lnTo>
                    <a:pt x="247269" y="12573"/>
                  </a:lnTo>
                  <a:lnTo>
                    <a:pt x="247396" y="36220"/>
                  </a:lnTo>
                  <a:lnTo>
                    <a:pt x="281686" y="94996"/>
                  </a:lnTo>
                  <a:lnTo>
                    <a:pt x="285623" y="96012"/>
                  </a:lnTo>
                  <a:lnTo>
                    <a:pt x="288671" y="94234"/>
                  </a:lnTo>
                  <a:lnTo>
                    <a:pt x="291719" y="92583"/>
                  </a:lnTo>
                  <a:lnTo>
                    <a:pt x="292735" y="8864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16"/>
            <p:cNvSpPr/>
            <p:nvPr/>
          </p:nvSpPr>
          <p:spPr>
            <a:xfrm>
              <a:off x="5100320" y="2949575"/>
              <a:ext cx="378460" cy="303530"/>
            </a:xfrm>
            <a:custGeom>
              <a:avLst/>
              <a:gdLst/>
              <a:ahLst/>
              <a:cxnLst/>
              <a:rect l="l" t="t" r="r" b="b"/>
              <a:pathLst>
                <a:path w="378460" h="303529" extrusionOk="0">
                  <a:moveTo>
                    <a:pt x="189229" y="0"/>
                  </a:moveTo>
                  <a:lnTo>
                    <a:pt x="138920" y="5421"/>
                  </a:lnTo>
                  <a:lnTo>
                    <a:pt x="93716" y="20719"/>
                  </a:lnTo>
                  <a:lnTo>
                    <a:pt x="55419" y="44450"/>
                  </a:lnTo>
                  <a:lnTo>
                    <a:pt x="25832" y="75165"/>
                  </a:lnTo>
                  <a:lnTo>
                    <a:pt x="6758" y="111418"/>
                  </a:lnTo>
                  <a:lnTo>
                    <a:pt x="0" y="151764"/>
                  </a:lnTo>
                  <a:lnTo>
                    <a:pt x="6758" y="192057"/>
                  </a:lnTo>
                  <a:lnTo>
                    <a:pt x="25832" y="228275"/>
                  </a:lnTo>
                  <a:lnTo>
                    <a:pt x="55419" y="258968"/>
                  </a:lnTo>
                  <a:lnTo>
                    <a:pt x="93716" y="282687"/>
                  </a:lnTo>
                  <a:lnTo>
                    <a:pt x="138920" y="297982"/>
                  </a:lnTo>
                  <a:lnTo>
                    <a:pt x="189229" y="303402"/>
                  </a:lnTo>
                  <a:lnTo>
                    <a:pt x="239485" y="297982"/>
                  </a:lnTo>
                  <a:lnTo>
                    <a:pt x="284654" y="282687"/>
                  </a:lnTo>
                  <a:lnTo>
                    <a:pt x="322929" y="258968"/>
                  </a:lnTo>
                  <a:lnTo>
                    <a:pt x="352504" y="228275"/>
                  </a:lnTo>
                  <a:lnTo>
                    <a:pt x="371574" y="192057"/>
                  </a:lnTo>
                  <a:lnTo>
                    <a:pt x="378332" y="151764"/>
                  </a:lnTo>
                  <a:lnTo>
                    <a:pt x="371574" y="111418"/>
                  </a:lnTo>
                  <a:lnTo>
                    <a:pt x="352504" y="75165"/>
                  </a:lnTo>
                  <a:lnTo>
                    <a:pt x="322929" y="44450"/>
                  </a:lnTo>
                  <a:lnTo>
                    <a:pt x="284654" y="20719"/>
                  </a:lnTo>
                  <a:lnTo>
                    <a:pt x="239485" y="5421"/>
                  </a:lnTo>
                  <a:lnTo>
                    <a:pt x="189229"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16"/>
            <p:cNvSpPr/>
            <p:nvPr/>
          </p:nvSpPr>
          <p:spPr>
            <a:xfrm>
              <a:off x="5100320" y="2949575"/>
              <a:ext cx="378460" cy="303530"/>
            </a:xfrm>
            <a:custGeom>
              <a:avLst/>
              <a:gdLst/>
              <a:ahLst/>
              <a:cxnLst/>
              <a:rect l="l" t="t" r="r" b="b"/>
              <a:pathLst>
                <a:path w="378460" h="303529" extrusionOk="0">
                  <a:moveTo>
                    <a:pt x="0" y="151764"/>
                  </a:moveTo>
                  <a:lnTo>
                    <a:pt x="6758" y="111418"/>
                  </a:lnTo>
                  <a:lnTo>
                    <a:pt x="25832" y="75165"/>
                  </a:lnTo>
                  <a:lnTo>
                    <a:pt x="55419" y="44450"/>
                  </a:lnTo>
                  <a:lnTo>
                    <a:pt x="93716" y="20719"/>
                  </a:lnTo>
                  <a:lnTo>
                    <a:pt x="138920" y="5421"/>
                  </a:lnTo>
                  <a:lnTo>
                    <a:pt x="189229" y="0"/>
                  </a:lnTo>
                  <a:lnTo>
                    <a:pt x="239485" y="5421"/>
                  </a:lnTo>
                  <a:lnTo>
                    <a:pt x="284654" y="20719"/>
                  </a:lnTo>
                  <a:lnTo>
                    <a:pt x="322929" y="44449"/>
                  </a:lnTo>
                  <a:lnTo>
                    <a:pt x="352504" y="75165"/>
                  </a:lnTo>
                  <a:lnTo>
                    <a:pt x="371574" y="111418"/>
                  </a:lnTo>
                  <a:lnTo>
                    <a:pt x="378332" y="151764"/>
                  </a:lnTo>
                  <a:lnTo>
                    <a:pt x="371574" y="192057"/>
                  </a:lnTo>
                  <a:lnTo>
                    <a:pt x="352504" y="228275"/>
                  </a:lnTo>
                  <a:lnTo>
                    <a:pt x="322929" y="258968"/>
                  </a:lnTo>
                  <a:lnTo>
                    <a:pt x="284654" y="282687"/>
                  </a:lnTo>
                  <a:lnTo>
                    <a:pt x="239485" y="297982"/>
                  </a:lnTo>
                  <a:lnTo>
                    <a:pt x="189229" y="303402"/>
                  </a:lnTo>
                  <a:lnTo>
                    <a:pt x="138920" y="297982"/>
                  </a:lnTo>
                  <a:lnTo>
                    <a:pt x="93716" y="282687"/>
                  </a:lnTo>
                  <a:lnTo>
                    <a:pt x="55419" y="258968"/>
                  </a:lnTo>
                  <a:lnTo>
                    <a:pt x="25832" y="228275"/>
                  </a:lnTo>
                  <a:lnTo>
                    <a:pt x="6758" y="192057"/>
                  </a:lnTo>
                  <a:lnTo>
                    <a:pt x="0" y="15176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33" name="Google Shape;333;p16"/>
          <p:cNvSpPr txBox="1"/>
          <p:nvPr/>
        </p:nvSpPr>
        <p:spPr>
          <a:xfrm>
            <a:off x="6315583" y="1560702"/>
            <a:ext cx="79311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For loop:</a:t>
            </a:r>
            <a:endParaRPr sz="1400">
              <a:latin typeface="Arial"/>
              <a:ea typeface="Arial"/>
              <a:cs typeface="Arial"/>
              <a:sym typeface="Arial"/>
            </a:endParaRPr>
          </a:p>
        </p:txBody>
      </p:sp>
      <p:sp>
        <p:nvSpPr>
          <p:cNvPr id="334" name="Google Shape;334;p16"/>
          <p:cNvSpPr txBox="1"/>
          <p:nvPr/>
        </p:nvSpPr>
        <p:spPr>
          <a:xfrm>
            <a:off x="6315583" y="1987676"/>
            <a:ext cx="152527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for I = 1 to n do S;</a:t>
            </a:r>
            <a:endParaRPr sz="1400">
              <a:latin typeface="Arial"/>
              <a:ea typeface="Arial"/>
              <a:cs typeface="Arial"/>
              <a:sym typeface="Arial"/>
            </a:endParaRPr>
          </a:p>
        </p:txBody>
      </p:sp>
      <p:sp>
        <p:nvSpPr>
          <p:cNvPr id="335" name="Google Shape;335;p16"/>
          <p:cNvSpPr txBox="1"/>
          <p:nvPr/>
        </p:nvSpPr>
        <p:spPr>
          <a:xfrm>
            <a:off x="4801361" y="2268982"/>
            <a:ext cx="14478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a:t>
            </a:r>
            <a:endParaRPr sz="1400">
              <a:latin typeface="Arial"/>
              <a:ea typeface="Arial"/>
              <a:cs typeface="Arial"/>
              <a:sym typeface="Arial"/>
            </a:endParaRPr>
          </a:p>
        </p:txBody>
      </p:sp>
      <p:sp>
        <p:nvSpPr>
          <p:cNvPr id="336" name="Google Shape;336;p16"/>
          <p:cNvSpPr txBox="1"/>
          <p:nvPr/>
        </p:nvSpPr>
        <p:spPr>
          <a:xfrm>
            <a:off x="5463666" y="1322577"/>
            <a:ext cx="37465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I = 1</a:t>
            </a:r>
            <a:endParaRPr sz="1400">
              <a:latin typeface="Arial"/>
              <a:ea typeface="Arial"/>
              <a:cs typeface="Arial"/>
              <a:sym typeface="Arial"/>
            </a:endParaRPr>
          </a:p>
        </p:txBody>
      </p:sp>
      <p:sp>
        <p:nvSpPr>
          <p:cNvPr id="337" name="Google Shape;337;p16"/>
          <p:cNvSpPr/>
          <p:nvPr/>
        </p:nvSpPr>
        <p:spPr>
          <a:xfrm>
            <a:off x="5237734" y="3252978"/>
            <a:ext cx="103505" cy="303530"/>
          </a:xfrm>
          <a:custGeom>
            <a:avLst/>
            <a:gdLst/>
            <a:ahLst/>
            <a:cxnLst/>
            <a:rect l="l" t="t" r="r" b="b"/>
            <a:pathLst>
              <a:path w="103504" h="303529" extrusionOk="0">
                <a:moveTo>
                  <a:pt x="7112" y="207391"/>
                </a:moveTo>
                <a:lnTo>
                  <a:pt x="1015" y="210947"/>
                </a:lnTo>
                <a:lnTo>
                  <a:pt x="0" y="214884"/>
                </a:lnTo>
                <a:lnTo>
                  <a:pt x="51815" y="303530"/>
                </a:lnTo>
                <a:lnTo>
                  <a:pt x="59147" y="290957"/>
                </a:lnTo>
                <a:lnTo>
                  <a:pt x="45465" y="290957"/>
                </a:lnTo>
                <a:lnTo>
                  <a:pt x="45338" y="267189"/>
                </a:lnTo>
                <a:lnTo>
                  <a:pt x="12826" y="211455"/>
                </a:lnTo>
                <a:lnTo>
                  <a:pt x="11049" y="208534"/>
                </a:lnTo>
                <a:lnTo>
                  <a:pt x="7112" y="207391"/>
                </a:lnTo>
                <a:close/>
              </a:path>
              <a:path w="103504" h="303529" extrusionOk="0">
                <a:moveTo>
                  <a:pt x="45465" y="267407"/>
                </a:moveTo>
                <a:lnTo>
                  <a:pt x="45465" y="290957"/>
                </a:lnTo>
                <a:lnTo>
                  <a:pt x="58165" y="290957"/>
                </a:lnTo>
                <a:lnTo>
                  <a:pt x="58165" y="287655"/>
                </a:lnTo>
                <a:lnTo>
                  <a:pt x="46227" y="287655"/>
                </a:lnTo>
                <a:lnTo>
                  <a:pt x="51752" y="278184"/>
                </a:lnTo>
                <a:lnTo>
                  <a:pt x="45465" y="267407"/>
                </a:lnTo>
                <a:close/>
              </a:path>
              <a:path w="103504" h="303529" extrusionOk="0">
                <a:moveTo>
                  <a:pt x="96392" y="207391"/>
                </a:moveTo>
                <a:lnTo>
                  <a:pt x="92455" y="208534"/>
                </a:lnTo>
                <a:lnTo>
                  <a:pt x="90677" y="211455"/>
                </a:lnTo>
                <a:lnTo>
                  <a:pt x="58165" y="267189"/>
                </a:lnTo>
                <a:lnTo>
                  <a:pt x="58165" y="290957"/>
                </a:lnTo>
                <a:lnTo>
                  <a:pt x="59147" y="290957"/>
                </a:lnTo>
                <a:lnTo>
                  <a:pt x="103504" y="214884"/>
                </a:lnTo>
                <a:lnTo>
                  <a:pt x="102488" y="210947"/>
                </a:lnTo>
                <a:lnTo>
                  <a:pt x="96392" y="207391"/>
                </a:lnTo>
                <a:close/>
              </a:path>
              <a:path w="103504" h="303529" extrusionOk="0">
                <a:moveTo>
                  <a:pt x="51752" y="278184"/>
                </a:moveTo>
                <a:lnTo>
                  <a:pt x="46227" y="287655"/>
                </a:lnTo>
                <a:lnTo>
                  <a:pt x="57276" y="287655"/>
                </a:lnTo>
                <a:lnTo>
                  <a:pt x="51752" y="278184"/>
                </a:lnTo>
                <a:close/>
              </a:path>
              <a:path w="103504" h="303529" extrusionOk="0">
                <a:moveTo>
                  <a:pt x="58165" y="267189"/>
                </a:moveTo>
                <a:lnTo>
                  <a:pt x="51752" y="278184"/>
                </a:lnTo>
                <a:lnTo>
                  <a:pt x="57276" y="287655"/>
                </a:lnTo>
                <a:lnTo>
                  <a:pt x="58165" y="287655"/>
                </a:lnTo>
                <a:lnTo>
                  <a:pt x="58165" y="267189"/>
                </a:lnTo>
                <a:close/>
              </a:path>
              <a:path w="103504" h="303529" extrusionOk="0">
                <a:moveTo>
                  <a:pt x="58165" y="0"/>
                </a:moveTo>
                <a:lnTo>
                  <a:pt x="45465" y="0"/>
                </a:lnTo>
                <a:lnTo>
                  <a:pt x="45465" y="267407"/>
                </a:lnTo>
                <a:lnTo>
                  <a:pt x="51752" y="278184"/>
                </a:lnTo>
                <a:lnTo>
                  <a:pt x="58038" y="267407"/>
                </a:lnTo>
                <a:lnTo>
                  <a:pt x="5816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8" name="Google Shape;338;p16"/>
          <p:cNvSpPr txBox="1"/>
          <p:nvPr/>
        </p:nvSpPr>
        <p:spPr>
          <a:xfrm>
            <a:off x="4423028" y="2887573"/>
            <a:ext cx="1282700" cy="632460"/>
          </a:xfrm>
          <a:prstGeom prst="rect">
            <a:avLst/>
          </a:prstGeom>
          <a:noFill/>
          <a:ln>
            <a:noFill/>
          </a:ln>
        </p:spPr>
        <p:txBody>
          <a:bodyPr spcFirstLastPara="1" wrap="square" lIns="0" tIns="10285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I &lt;=n</a:t>
            </a:r>
            <a:endParaRPr sz="1400">
              <a:latin typeface="Arial"/>
              <a:ea typeface="Arial"/>
              <a:cs typeface="Arial"/>
              <a:sym typeface="Arial"/>
            </a:endParaRPr>
          </a:p>
          <a:p>
            <a:pPr marL="1052830" marR="0" lvl="0" indent="0" algn="l" rtl="0">
              <a:lnSpc>
                <a:spcPct val="100000"/>
              </a:lnSpc>
              <a:spcBef>
                <a:spcPts val="710"/>
              </a:spcBef>
              <a:spcAft>
                <a:spcPts val="0"/>
              </a:spcAft>
              <a:buNone/>
            </a:pPr>
            <a:r>
              <a:rPr lang="en-US" sz="1400" b="1">
                <a:latin typeface="Arial"/>
                <a:ea typeface="Arial"/>
                <a:cs typeface="Arial"/>
                <a:sym typeface="Arial"/>
              </a:rPr>
              <a:t>no</a:t>
            </a:r>
            <a:endParaRPr sz="1400">
              <a:latin typeface="Arial"/>
              <a:ea typeface="Arial"/>
              <a:cs typeface="Arial"/>
              <a:sym typeface="Arial"/>
            </a:endParaRPr>
          </a:p>
        </p:txBody>
      </p:sp>
      <p:sp>
        <p:nvSpPr>
          <p:cNvPr id="339" name="Google Shape;339;p16"/>
          <p:cNvSpPr txBox="1"/>
          <p:nvPr/>
        </p:nvSpPr>
        <p:spPr>
          <a:xfrm>
            <a:off x="5652896" y="2572334"/>
            <a:ext cx="317500" cy="240029"/>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yes</a:t>
            </a:r>
            <a:endParaRPr sz="1400">
              <a:latin typeface="Arial"/>
              <a:ea typeface="Arial"/>
              <a:cs typeface="Arial"/>
              <a:sym typeface="Arial"/>
            </a:endParaRPr>
          </a:p>
        </p:txBody>
      </p:sp>
      <p:grpSp>
        <p:nvGrpSpPr>
          <p:cNvPr id="340" name="Google Shape;340;p16"/>
          <p:cNvGrpSpPr/>
          <p:nvPr/>
        </p:nvGrpSpPr>
        <p:grpSpPr>
          <a:xfrm>
            <a:off x="5155565" y="3962399"/>
            <a:ext cx="660654" cy="2556511"/>
            <a:chOff x="5155565" y="3962399"/>
            <a:chExt cx="660654" cy="2556511"/>
          </a:xfrm>
        </p:grpSpPr>
        <p:sp>
          <p:nvSpPr>
            <p:cNvPr id="341" name="Google Shape;341;p16"/>
            <p:cNvSpPr/>
            <p:nvPr/>
          </p:nvSpPr>
          <p:spPr>
            <a:xfrm>
              <a:off x="5270119" y="4367529"/>
              <a:ext cx="436880" cy="333375"/>
            </a:xfrm>
            <a:custGeom>
              <a:avLst/>
              <a:gdLst/>
              <a:ahLst/>
              <a:cxnLst/>
              <a:rect l="l" t="t" r="r" b="b"/>
              <a:pathLst>
                <a:path w="436879" h="333375" extrusionOk="0">
                  <a:moveTo>
                    <a:pt x="218312" y="0"/>
                  </a:moveTo>
                  <a:lnTo>
                    <a:pt x="168270" y="4405"/>
                  </a:lnTo>
                  <a:lnTo>
                    <a:pt x="122325" y="16952"/>
                  </a:lnTo>
                  <a:lnTo>
                    <a:pt x="81789" y="36639"/>
                  </a:lnTo>
                  <a:lnTo>
                    <a:pt x="47976" y="62464"/>
                  </a:lnTo>
                  <a:lnTo>
                    <a:pt x="22197" y="93426"/>
                  </a:lnTo>
                  <a:lnTo>
                    <a:pt x="5768" y="128522"/>
                  </a:lnTo>
                  <a:lnTo>
                    <a:pt x="0" y="166751"/>
                  </a:lnTo>
                  <a:lnTo>
                    <a:pt x="5768" y="204932"/>
                  </a:lnTo>
                  <a:lnTo>
                    <a:pt x="22197" y="239994"/>
                  </a:lnTo>
                  <a:lnTo>
                    <a:pt x="47976" y="270933"/>
                  </a:lnTo>
                  <a:lnTo>
                    <a:pt x="81789" y="296745"/>
                  </a:lnTo>
                  <a:lnTo>
                    <a:pt x="122325" y="316425"/>
                  </a:lnTo>
                  <a:lnTo>
                    <a:pt x="168270" y="328970"/>
                  </a:lnTo>
                  <a:lnTo>
                    <a:pt x="218312" y="333375"/>
                  </a:lnTo>
                  <a:lnTo>
                    <a:pt x="268355" y="328970"/>
                  </a:lnTo>
                  <a:lnTo>
                    <a:pt x="314300" y="316425"/>
                  </a:lnTo>
                  <a:lnTo>
                    <a:pt x="354836" y="296745"/>
                  </a:lnTo>
                  <a:lnTo>
                    <a:pt x="388649" y="270933"/>
                  </a:lnTo>
                  <a:lnTo>
                    <a:pt x="414428" y="239994"/>
                  </a:lnTo>
                  <a:lnTo>
                    <a:pt x="430857" y="204932"/>
                  </a:lnTo>
                  <a:lnTo>
                    <a:pt x="436625" y="166751"/>
                  </a:lnTo>
                  <a:lnTo>
                    <a:pt x="430857" y="128522"/>
                  </a:lnTo>
                  <a:lnTo>
                    <a:pt x="414428" y="93426"/>
                  </a:lnTo>
                  <a:lnTo>
                    <a:pt x="388649" y="62464"/>
                  </a:lnTo>
                  <a:lnTo>
                    <a:pt x="354836" y="36639"/>
                  </a:lnTo>
                  <a:lnTo>
                    <a:pt x="314300" y="16952"/>
                  </a:lnTo>
                  <a:lnTo>
                    <a:pt x="268355" y="4405"/>
                  </a:lnTo>
                  <a:lnTo>
                    <a:pt x="218312"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2" name="Google Shape;342;p16"/>
            <p:cNvSpPr/>
            <p:nvPr/>
          </p:nvSpPr>
          <p:spPr>
            <a:xfrm>
              <a:off x="5270119" y="4367529"/>
              <a:ext cx="436880" cy="333375"/>
            </a:xfrm>
            <a:custGeom>
              <a:avLst/>
              <a:gdLst/>
              <a:ahLst/>
              <a:cxnLst/>
              <a:rect l="l" t="t" r="r" b="b"/>
              <a:pathLst>
                <a:path w="436879" h="333375" extrusionOk="0">
                  <a:moveTo>
                    <a:pt x="0" y="166751"/>
                  </a:moveTo>
                  <a:lnTo>
                    <a:pt x="5768" y="128522"/>
                  </a:lnTo>
                  <a:lnTo>
                    <a:pt x="22197" y="93426"/>
                  </a:lnTo>
                  <a:lnTo>
                    <a:pt x="47976" y="62464"/>
                  </a:lnTo>
                  <a:lnTo>
                    <a:pt x="81789" y="36639"/>
                  </a:lnTo>
                  <a:lnTo>
                    <a:pt x="122325" y="16952"/>
                  </a:lnTo>
                  <a:lnTo>
                    <a:pt x="168270" y="4405"/>
                  </a:lnTo>
                  <a:lnTo>
                    <a:pt x="218312" y="0"/>
                  </a:lnTo>
                  <a:lnTo>
                    <a:pt x="268355" y="4405"/>
                  </a:lnTo>
                  <a:lnTo>
                    <a:pt x="314300" y="16952"/>
                  </a:lnTo>
                  <a:lnTo>
                    <a:pt x="354836" y="36639"/>
                  </a:lnTo>
                  <a:lnTo>
                    <a:pt x="388649" y="62464"/>
                  </a:lnTo>
                  <a:lnTo>
                    <a:pt x="414428" y="93426"/>
                  </a:lnTo>
                  <a:lnTo>
                    <a:pt x="430857" y="128522"/>
                  </a:lnTo>
                  <a:lnTo>
                    <a:pt x="436625" y="166751"/>
                  </a:lnTo>
                  <a:lnTo>
                    <a:pt x="430857" y="204932"/>
                  </a:lnTo>
                  <a:lnTo>
                    <a:pt x="414428" y="239994"/>
                  </a:lnTo>
                  <a:lnTo>
                    <a:pt x="388649" y="270933"/>
                  </a:lnTo>
                  <a:lnTo>
                    <a:pt x="354836" y="296745"/>
                  </a:lnTo>
                  <a:lnTo>
                    <a:pt x="314300" y="316425"/>
                  </a:lnTo>
                  <a:lnTo>
                    <a:pt x="268355" y="328970"/>
                  </a:lnTo>
                  <a:lnTo>
                    <a:pt x="218312" y="333375"/>
                  </a:lnTo>
                  <a:lnTo>
                    <a:pt x="168270" y="328970"/>
                  </a:lnTo>
                  <a:lnTo>
                    <a:pt x="122325" y="316425"/>
                  </a:lnTo>
                  <a:lnTo>
                    <a:pt x="81789" y="296745"/>
                  </a:lnTo>
                  <a:lnTo>
                    <a:pt x="47976" y="270933"/>
                  </a:lnTo>
                  <a:lnTo>
                    <a:pt x="22197" y="239994"/>
                  </a:lnTo>
                  <a:lnTo>
                    <a:pt x="5768" y="204932"/>
                  </a:lnTo>
                  <a:lnTo>
                    <a:pt x="0" y="166751"/>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3" name="Google Shape;343;p16"/>
            <p:cNvSpPr/>
            <p:nvPr/>
          </p:nvSpPr>
          <p:spPr>
            <a:xfrm>
              <a:off x="5155565" y="3962399"/>
              <a:ext cx="494030" cy="2000885"/>
            </a:xfrm>
            <a:custGeom>
              <a:avLst/>
              <a:gdLst/>
              <a:ahLst/>
              <a:cxnLst/>
              <a:rect l="l" t="t" r="r" b="b"/>
              <a:pathLst>
                <a:path w="494029" h="2000885" extrusionOk="0">
                  <a:moveTo>
                    <a:pt x="332867" y="738505"/>
                  </a:moveTo>
                  <a:lnTo>
                    <a:pt x="246380" y="786892"/>
                  </a:lnTo>
                  <a:lnTo>
                    <a:pt x="243332" y="788543"/>
                  </a:lnTo>
                  <a:lnTo>
                    <a:pt x="242189" y="792480"/>
                  </a:lnTo>
                  <a:lnTo>
                    <a:pt x="243967" y="795528"/>
                  </a:lnTo>
                  <a:lnTo>
                    <a:pt x="245618" y="798576"/>
                  </a:lnTo>
                  <a:lnTo>
                    <a:pt x="249555" y="799719"/>
                  </a:lnTo>
                  <a:lnTo>
                    <a:pt x="252603" y="797941"/>
                  </a:lnTo>
                  <a:lnTo>
                    <a:pt x="309156" y="766305"/>
                  </a:lnTo>
                  <a:lnTo>
                    <a:pt x="0" y="1290955"/>
                  </a:lnTo>
                  <a:lnTo>
                    <a:pt x="10922" y="1297305"/>
                  </a:lnTo>
                  <a:lnTo>
                    <a:pt x="320065" y="772820"/>
                  </a:lnTo>
                  <a:lnTo>
                    <a:pt x="319786" y="837565"/>
                  </a:lnTo>
                  <a:lnTo>
                    <a:pt x="319786" y="841121"/>
                  </a:lnTo>
                  <a:lnTo>
                    <a:pt x="322580" y="843915"/>
                  </a:lnTo>
                  <a:lnTo>
                    <a:pt x="329565" y="843915"/>
                  </a:lnTo>
                  <a:lnTo>
                    <a:pt x="332359" y="841121"/>
                  </a:lnTo>
                  <a:lnTo>
                    <a:pt x="332486" y="837565"/>
                  </a:lnTo>
                  <a:lnTo>
                    <a:pt x="332828" y="746125"/>
                  </a:lnTo>
                  <a:lnTo>
                    <a:pt x="332867" y="738505"/>
                  </a:lnTo>
                  <a:close/>
                </a:path>
                <a:path w="494029" h="2000885" extrusionOk="0">
                  <a:moveTo>
                    <a:pt x="384556" y="316484"/>
                  </a:moveTo>
                  <a:lnTo>
                    <a:pt x="383540" y="312674"/>
                  </a:lnTo>
                  <a:lnTo>
                    <a:pt x="377444" y="309118"/>
                  </a:lnTo>
                  <a:lnTo>
                    <a:pt x="373634" y="310134"/>
                  </a:lnTo>
                  <a:lnTo>
                    <a:pt x="339217" y="369138"/>
                  </a:lnTo>
                  <a:lnTo>
                    <a:pt x="332854" y="380022"/>
                  </a:lnTo>
                  <a:lnTo>
                    <a:pt x="339204" y="369138"/>
                  </a:lnTo>
                  <a:lnTo>
                    <a:pt x="339217" y="0"/>
                  </a:lnTo>
                  <a:lnTo>
                    <a:pt x="326517" y="0"/>
                  </a:lnTo>
                  <a:lnTo>
                    <a:pt x="326517" y="369138"/>
                  </a:lnTo>
                  <a:lnTo>
                    <a:pt x="292100" y="310134"/>
                  </a:lnTo>
                  <a:lnTo>
                    <a:pt x="288290" y="309118"/>
                  </a:lnTo>
                  <a:lnTo>
                    <a:pt x="282194" y="312674"/>
                  </a:lnTo>
                  <a:lnTo>
                    <a:pt x="281178" y="316484"/>
                  </a:lnTo>
                  <a:lnTo>
                    <a:pt x="332867" y="405130"/>
                  </a:lnTo>
                  <a:lnTo>
                    <a:pt x="340194" y="392557"/>
                  </a:lnTo>
                  <a:lnTo>
                    <a:pt x="384556" y="316484"/>
                  </a:lnTo>
                  <a:close/>
                </a:path>
                <a:path w="494029" h="2000885" extrusionOk="0">
                  <a:moveTo>
                    <a:pt x="493776" y="1911642"/>
                  </a:moveTo>
                  <a:lnTo>
                    <a:pt x="492633" y="1907755"/>
                  </a:lnTo>
                  <a:lnTo>
                    <a:pt x="489712" y="1905990"/>
                  </a:lnTo>
                  <a:lnTo>
                    <a:pt x="486664" y="1904225"/>
                  </a:lnTo>
                  <a:lnTo>
                    <a:pt x="482727" y="1905241"/>
                  </a:lnTo>
                  <a:lnTo>
                    <a:pt x="448437" y="1964016"/>
                  </a:lnTo>
                  <a:lnTo>
                    <a:pt x="448310" y="1987677"/>
                  </a:lnTo>
                  <a:lnTo>
                    <a:pt x="448310" y="1984476"/>
                  </a:lnTo>
                  <a:lnTo>
                    <a:pt x="448310" y="1964232"/>
                  </a:lnTo>
                  <a:lnTo>
                    <a:pt x="448310" y="738505"/>
                  </a:lnTo>
                  <a:lnTo>
                    <a:pt x="442023" y="738505"/>
                  </a:lnTo>
                  <a:lnTo>
                    <a:pt x="442023" y="1975015"/>
                  </a:lnTo>
                  <a:lnTo>
                    <a:pt x="435610" y="1964016"/>
                  </a:lnTo>
                  <a:lnTo>
                    <a:pt x="430720" y="1955647"/>
                  </a:lnTo>
                  <a:lnTo>
                    <a:pt x="435724" y="1957971"/>
                  </a:lnTo>
                  <a:lnTo>
                    <a:pt x="435737" y="1964232"/>
                  </a:lnTo>
                  <a:lnTo>
                    <a:pt x="442023" y="1975015"/>
                  </a:lnTo>
                  <a:lnTo>
                    <a:pt x="442023" y="738505"/>
                  </a:lnTo>
                  <a:lnTo>
                    <a:pt x="435610" y="738505"/>
                  </a:lnTo>
                  <a:lnTo>
                    <a:pt x="435724" y="1882419"/>
                  </a:lnTo>
                  <a:lnTo>
                    <a:pt x="434086" y="1862124"/>
                  </a:lnTo>
                  <a:lnTo>
                    <a:pt x="433832" y="1858632"/>
                  </a:lnTo>
                  <a:lnTo>
                    <a:pt x="430784" y="1856028"/>
                  </a:lnTo>
                  <a:lnTo>
                    <a:pt x="423799" y="1856587"/>
                  </a:lnTo>
                  <a:lnTo>
                    <a:pt x="421132" y="1859648"/>
                  </a:lnTo>
                  <a:lnTo>
                    <a:pt x="421513" y="1863140"/>
                  </a:lnTo>
                  <a:lnTo>
                    <a:pt x="426631" y="1927669"/>
                  </a:lnTo>
                  <a:lnTo>
                    <a:pt x="10668" y="1329817"/>
                  </a:lnTo>
                  <a:lnTo>
                    <a:pt x="254" y="1337183"/>
                  </a:lnTo>
                  <a:lnTo>
                    <a:pt x="395579" y="1905279"/>
                  </a:lnTo>
                  <a:lnTo>
                    <a:pt x="391287" y="1907755"/>
                  </a:lnTo>
                  <a:lnTo>
                    <a:pt x="390271" y="1911642"/>
                  </a:lnTo>
                  <a:lnTo>
                    <a:pt x="399249" y="1927059"/>
                  </a:lnTo>
                  <a:lnTo>
                    <a:pt x="354330" y="1906181"/>
                  </a:lnTo>
                  <a:lnTo>
                    <a:pt x="350520" y="1907565"/>
                  </a:lnTo>
                  <a:lnTo>
                    <a:pt x="349123" y="1910740"/>
                  </a:lnTo>
                  <a:lnTo>
                    <a:pt x="347599" y="1913928"/>
                  </a:lnTo>
                  <a:lnTo>
                    <a:pt x="348996" y="1917700"/>
                  </a:lnTo>
                  <a:lnTo>
                    <a:pt x="410438" y="1946236"/>
                  </a:lnTo>
                  <a:lnTo>
                    <a:pt x="441960" y="2000275"/>
                  </a:lnTo>
                  <a:lnTo>
                    <a:pt x="449313" y="1987677"/>
                  </a:lnTo>
                  <a:lnTo>
                    <a:pt x="493776" y="191164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4" name="Google Shape;344;p16"/>
            <p:cNvSpPr/>
            <p:nvPr/>
          </p:nvSpPr>
          <p:spPr>
            <a:xfrm>
              <a:off x="5379339" y="5851525"/>
              <a:ext cx="436880" cy="333375"/>
            </a:xfrm>
            <a:custGeom>
              <a:avLst/>
              <a:gdLst/>
              <a:ahLst/>
              <a:cxnLst/>
              <a:rect l="l" t="t" r="r" b="b"/>
              <a:pathLst>
                <a:path w="436879" h="333375" extrusionOk="0">
                  <a:moveTo>
                    <a:pt x="218186" y="0"/>
                  </a:moveTo>
                  <a:lnTo>
                    <a:pt x="168150" y="4402"/>
                  </a:lnTo>
                  <a:lnTo>
                    <a:pt x="122223" y="16941"/>
                  </a:lnTo>
                  <a:lnTo>
                    <a:pt x="81712" y="36618"/>
                  </a:lnTo>
                  <a:lnTo>
                    <a:pt x="47926" y="62431"/>
                  </a:lnTo>
                  <a:lnTo>
                    <a:pt x="22172" y="93381"/>
                  </a:lnTo>
                  <a:lnTo>
                    <a:pt x="5761" y="128466"/>
                  </a:lnTo>
                  <a:lnTo>
                    <a:pt x="0" y="166687"/>
                  </a:lnTo>
                  <a:lnTo>
                    <a:pt x="5761" y="204908"/>
                  </a:lnTo>
                  <a:lnTo>
                    <a:pt x="22172" y="239993"/>
                  </a:lnTo>
                  <a:lnTo>
                    <a:pt x="47926" y="270943"/>
                  </a:lnTo>
                  <a:lnTo>
                    <a:pt x="81712" y="296756"/>
                  </a:lnTo>
                  <a:lnTo>
                    <a:pt x="122223" y="316433"/>
                  </a:lnTo>
                  <a:lnTo>
                    <a:pt x="168150" y="328972"/>
                  </a:lnTo>
                  <a:lnTo>
                    <a:pt x="218186" y="333375"/>
                  </a:lnTo>
                  <a:lnTo>
                    <a:pt x="268268" y="328972"/>
                  </a:lnTo>
                  <a:lnTo>
                    <a:pt x="314229" y="316433"/>
                  </a:lnTo>
                  <a:lnTo>
                    <a:pt x="354762" y="296756"/>
                  </a:lnTo>
                  <a:lnTo>
                    <a:pt x="388562" y="270943"/>
                  </a:lnTo>
                  <a:lnTo>
                    <a:pt x="414323" y="239993"/>
                  </a:lnTo>
                  <a:lnTo>
                    <a:pt x="430737" y="204908"/>
                  </a:lnTo>
                  <a:lnTo>
                    <a:pt x="436499" y="166687"/>
                  </a:lnTo>
                  <a:lnTo>
                    <a:pt x="430737" y="128466"/>
                  </a:lnTo>
                  <a:lnTo>
                    <a:pt x="414323" y="93381"/>
                  </a:lnTo>
                  <a:lnTo>
                    <a:pt x="388562" y="62431"/>
                  </a:lnTo>
                  <a:lnTo>
                    <a:pt x="354762" y="36618"/>
                  </a:lnTo>
                  <a:lnTo>
                    <a:pt x="314229" y="16941"/>
                  </a:lnTo>
                  <a:lnTo>
                    <a:pt x="268268" y="4402"/>
                  </a:lnTo>
                  <a:lnTo>
                    <a:pt x="218186"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5" name="Google Shape;345;p16"/>
            <p:cNvSpPr/>
            <p:nvPr/>
          </p:nvSpPr>
          <p:spPr>
            <a:xfrm>
              <a:off x="5379339" y="5851525"/>
              <a:ext cx="436880" cy="333375"/>
            </a:xfrm>
            <a:custGeom>
              <a:avLst/>
              <a:gdLst/>
              <a:ahLst/>
              <a:cxnLst/>
              <a:rect l="l" t="t" r="r" b="b"/>
              <a:pathLst>
                <a:path w="436879" h="333375" extrusionOk="0">
                  <a:moveTo>
                    <a:pt x="0" y="166687"/>
                  </a:moveTo>
                  <a:lnTo>
                    <a:pt x="5761" y="128466"/>
                  </a:lnTo>
                  <a:lnTo>
                    <a:pt x="22172" y="93381"/>
                  </a:lnTo>
                  <a:lnTo>
                    <a:pt x="47926" y="62431"/>
                  </a:lnTo>
                  <a:lnTo>
                    <a:pt x="81712" y="36618"/>
                  </a:lnTo>
                  <a:lnTo>
                    <a:pt x="122223" y="16941"/>
                  </a:lnTo>
                  <a:lnTo>
                    <a:pt x="168150" y="4402"/>
                  </a:lnTo>
                  <a:lnTo>
                    <a:pt x="218186" y="0"/>
                  </a:lnTo>
                  <a:lnTo>
                    <a:pt x="268268" y="4402"/>
                  </a:lnTo>
                  <a:lnTo>
                    <a:pt x="314229" y="16941"/>
                  </a:lnTo>
                  <a:lnTo>
                    <a:pt x="354762" y="36618"/>
                  </a:lnTo>
                  <a:lnTo>
                    <a:pt x="388562" y="62431"/>
                  </a:lnTo>
                  <a:lnTo>
                    <a:pt x="414323" y="93381"/>
                  </a:lnTo>
                  <a:lnTo>
                    <a:pt x="430737" y="128466"/>
                  </a:lnTo>
                  <a:lnTo>
                    <a:pt x="436499" y="166687"/>
                  </a:lnTo>
                  <a:lnTo>
                    <a:pt x="430737" y="204908"/>
                  </a:lnTo>
                  <a:lnTo>
                    <a:pt x="414323" y="239993"/>
                  </a:lnTo>
                  <a:lnTo>
                    <a:pt x="388562" y="270943"/>
                  </a:lnTo>
                  <a:lnTo>
                    <a:pt x="354762" y="296756"/>
                  </a:lnTo>
                  <a:lnTo>
                    <a:pt x="314229" y="316433"/>
                  </a:lnTo>
                  <a:lnTo>
                    <a:pt x="268268" y="328972"/>
                  </a:lnTo>
                  <a:lnTo>
                    <a:pt x="218186" y="333375"/>
                  </a:lnTo>
                  <a:lnTo>
                    <a:pt x="168150" y="328972"/>
                  </a:lnTo>
                  <a:lnTo>
                    <a:pt x="122223" y="316433"/>
                  </a:lnTo>
                  <a:lnTo>
                    <a:pt x="81712" y="296756"/>
                  </a:lnTo>
                  <a:lnTo>
                    <a:pt x="47926" y="270943"/>
                  </a:lnTo>
                  <a:lnTo>
                    <a:pt x="22172" y="239993"/>
                  </a:lnTo>
                  <a:lnTo>
                    <a:pt x="5761" y="204908"/>
                  </a:lnTo>
                  <a:lnTo>
                    <a:pt x="0" y="1666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6" name="Google Shape;346;p16"/>
            <p:cNvSpPr/>
            <p:nvPr/>
          </p:nvSpPr>
          <p:spPr>
            <a:xfrm>
              <a:off x="5545836" y="6184900"/>
              <a:ext cx="103505" cy="334010"/>
            </a:xfrm>
            <a:custGeom>
              <a:avLst/>
              <a:gdLst/>
              <a:ahLst/>
              <a:cxnLst/>
              <a:rect l="l" t="t" r="r" b="b"/>
              <a:pathLst>
                <a:path w="103504" h="334009" extrusionOk="0">
                  <a:moveTo>
                    <a:pt x="7112" y="237350"/>
                  </a:moveTo>
                  <a:lnTo>
                    <a:pt x="1015" y="240880"/>
                  </a:lnTo>
                  <a:lnTo>
                    <a:pt x="0" y="244767"/>
                  </a:lnTo>
                  <a:lnTo>
                    <a:pt x="51688" y="333400"/>
                  </a:lnTo>
                  <a:lnTo>
                    <a:pt x="59053" y="320802"/>
                  </a:lnTo>
                  <a:lnTo>
                    <a:pt x="45338" y="320802"/>
                  </a:lnTo>
                  <a:lnTo>
                    <a:pt x="45338" y="297139"/>
                  </a:lnTo>
                  <a:lnTo>
                    <a:pt x="11049" y="238366"/>
                  </a:lnTo>
                  <a:lnTo>
                    <a:pt x="7112" y="237350"/>
                  </a:lnTo>
                  <a:close/>
                </a:path>
                <a:path w="103504" h="334009" extrusionOk="0">
                  <a:moveTo>
                    <a:pt x="45338" y="297139"/>
                  </a:moveTo>
                  <a:lnTo>
                    <a:pt x="45338" y="320802"/>
                  </a:lnTo>
                  <a:lnTo>
                    <a:pt x="58038" y="320802"/>
                  </a:lnTo>
                  <a:lnTo>
                    <a:pt x="58038" y="317601"/>
                  </a:lnTo>
                  <a:lnTo>
                    <a:pt x="46227" y="317601"/>
                  </a:lnTo>
                  <a:lnTo>
                    <a:pt x="51752" y="308132"/>
                  </a:lnTo>
                  <a:lnTo>
                    <a:pt x="45338" y="297139"/>
                  </a:lnTo>
                  <a:close/>
                </a:path>
                <a:path w="103504" h="334009" extrusionOk="0">
                  <a:moveTo>
                    <a:pt x="96392" y="237350"/>
                  </a:moveTo>
                  <a:lnTo>
                    <a:pt x="92455" y="238366"/>
                  </a:lnTo>
                  <a:lnTo>
                    <a:pt x="58165" y="297139"/>
                  </a:lnTo>
                  <a:lnTo>
                    <a:pt x="58038" y="320802"/>
                  </a:lnTo>
                  <a:lnTo>
                    <a:pt x="59053" y="320802"/>
                  </a:lnTo>
                  <a:lnTo>
                    <a:pt x="103504" y="244767"/>
                  </a:lnTo>
                  <a:lnTo>
                    <a:pt x="102362" y="240880"/>
                  </a:lnTo>
                  <a:lnTo>
                    <a:pt x="99440" y="239115"/>
                  </a:lnTo>
                  <a:lnTo>
                    <a:pt x="96392" y="237350"/>
                  </a:lnTo>
                  <a:close/>
                </a:path>
                <a:path w="103504" h="334009" extrusionOk="0">
                  <a:moveTo>
                    <a:pt x="51752" y="308132"/>
                  </a:moveTo>
                  <a:lnTo>
                    <a:pt x="46227" y="317601"/>
                  </a:lnTo>
                  <a:lnTo>
                    <a:pt x="57276" y="317601"/>
                  </a:lnTo>
                  <a:lnTo>
                    <a:pt x="51752" y="308132"/>
                  </a:lnTo>
                  <a:close/>
                </a:path>
                <a:path w="103504" h="334009" extrusionOk="0">
                  <a:moveTo>
                    <a:pt x="58038" y="297357"/>
                  </a:moveTo>
                  <a:lnTo>
                    <a:pt x="51752" y="308132"/>
                  </a:lnTo>
                  <a:lnTo>
                    <a:pt x="57276" y="317601"/>
                  </a:lnTo>
                  <a:lnTo>
                    <a:pt x="58038" y="317601"/>
                  </a:lnTo>
                  <a:lnTo>
                    <a:pt x="58038" y="297357"/>
                  </a:lnTo>
                  <a:close/>
                </a:path>
                <a:path w="103504" h="334009" extrusionOk="0">
                  <a:moveTo>
                    <a:pt x="58038" y="0"/>
                  </a:moveTo>
                  <a:lnTo>
                    <a:pt x="45338" y="0"/>
                  </a:lnTo>
                  <a:lnTo>
                    <a:pt x="45465" y="297357"/>
                  </a:lnTo>
                  <a:lnTo>
                    <a:pt x="51752" y="308132"/>
                  </a:lnTo>
                  <a:lnTo>
                    <a:pt x="58038" y="297357"/>
                  </a:lnTo>
                  <a:lnTo>
                    <a:pt x="580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7" name="Google Shape;347;p16"/>
          <p:cNvSpPr txBox="1"/>
          <p:nvPr/>
        </p:nvSpPr>
        <p:spPr>
          <a:xfrm>
            <a:off x="6659626" y="4323715"/>
            <a:ext cx="74358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Do loop:</a:t>
            </a:r>
            <a:endParaRPr sz="1400">
              <a:latin typeface="Arial"/>
              <a:ea typeface="Arial"/>
              <a:cs typeface="Arial"/>
              <a:sym typeface="Arial"/>
            </a:endParaRPr>
          </a:p>
        </p:txBody>
      </p:sp>
      <p:sp>
        <p:nvSpPr>
          <p:cNvPr id="348" name="Google Shape;348;p16"/>
          <p:cNvSpPr txBox="1"/>
          <p:nvPr/>
        </p:nvSpPr>
        <p:spPr>
          <a:xfrm>
            <a:off x="6659626" y="4750434"/>
            <a:ext cx="116522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do S1 until C;</a:t>
            </a:r>
            <a:endParaRPr sz="1400">
              <a:latin typeface="Arial"/>
              <a:ea typeface="Arial"/>
              <a:cs typeface="Arial"/>
              <a:sym typeface="Arial"/>
            </a:endParaRPr>
          </a:p>
        </p:txBody>
      </p:sp>
      <p:sp>
        <p:nvSpPr>
          <p:cNvPr id="349" name="Google Shape;349;p16"/>
          <p:cNvSpPr txBox="1"/>
          <p:nvPr/>
        </p:nvSpPr>
        <p:spPr>
          <a:xfrm>
            <a:off x="5895594" y="4323715"/>
            <a:ext cx="24384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S1</a:t>
            </a:r>
            <a:endParaRPr sz="1400">
              <a:latin typeface="Arial"/>
              <a:ea typeface="Arial"/>
              <a:cs typeface="Arial"/>
              <a:sym typeface="Arial"/>
            </a:endParaRPr>
          </a:p>
        </p:txBody>
      </p:sp>
      <p:sp>
        <p:nvSpPr>
          <p:cNvPr id="350" name="Google Shape;350;p16"/>
          <p:cNvSpPr txBox="1"/>
          <p:nvPr/>
        </p:nvSpPr>
        <p:spPr>
          <a:xfrm>
            <a:off x="4804028" y="5315508"/>
            <a:ext cx="1245870" cy="1137285"/>
          </a:xfrm>
          <a:prstGeom prst="rect">
            <a:avLst/>
          </a:prstGeom>
          <a:noFill/>
          <a:ln>
            <a:noFill/>
          </a:ln>
        </p:spPr>
        <p:txBody>
          <a:bodyPr spcFirstLastPara="1" wrap="square" lIns="0" tIns="132700"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F</a:t>
            </a:r>
            <a:endParaRPr sz="1400">
              <a:latin typeface="Arial"/>
              <a:ea typeface="Arial"/>
              <a:cs typeface="Arial"/>
              <a:sym typeface="Arial"/>
            </a:endParaRPr>
          </a:p>
          <a:p>
            <a:pPr marL="1104265" marR="0" lvl="0" indent="0" algn="l" rtl="0">
              <a:lnSpc>
                <a:spcPct val="100000"/>
              </a:lnSpc>
              <a:spcBef>
                <a:spcPts val="944"/>
              </a:spcBef>
              <a:spcAft>
                <a:spcPts val="0"/>
              </a:spcAft>
              <a:buNone/>
            </a:pPr>
            <a:r>
              <a:rPr lang="en-US" sz="1400" b="1">
                <a:latin typeface="Arial"/>
                <a:ea typeface="Arial"/>
                <a:cs typeface="Arial"/>
                <a:sym typeface="Arial"/>
              </a:rPr>
              <a:t>C</a:t>
            </a:r>
            <a:endParaRPr sz="1400">
              <a:latin typeface="Arial"/>
              <a:ea typeface="Arial"/>
              <a:cs typeface="Arial"/>
              <a:sym typeface="Arial"/>
            </a:endParaRPr>
          </a:p>
          <a:p>
            <a:pPr marL="0" marR="0" lvl="0" indent="0" algn="l" rtl="0">
              <a:lnSpc>
                <a:spcPct val="100000"/>
              </a:lnSpc>
              <a:spcBef>
                <a:spcPts val="35"/>
              </a:spcBef>
              <a:spcAft>
                <a:spcPts val="0"/>
              </a:spcAft>
              <a:buNone/>
            </a:pPr>
            <a:endParaRPr sz="1550">
              <a:latin typeface="Arial"/>
              <a:ea typeface="Arial"/>
              <a:cs typeface="Arial"/>
              <a:sym typeface="Arial"/>
            </a:endParaRPr>
          </a:p>
          <a:p>
            <a:pPr marL="1104265" marR="0" lvl="0" indent="0" algn="l" rtl="0">
              <a:lnSpc>
                <a:spcPct val="100000"/>
              </a:lnSpc>
              <a:spcBef>
                <a:spcPts val="5"/>
              </a:spcBef>
              <a:spcAft>
                <a:spcPts val="0"/>
              </a:spcAft>
              <a:buNone/>
            </a:pPr>
            <a:r>
              <a:rPr lang="en-US" sz="1400" b="1">
                <a:latin typeface="Arial"/>
                <a:ea typeface="Arial"/>
                <a:cs typeface="Arial"/>
                <a:sym typeface="Arial"/>
              </a:rPr>
              <a:t>T</a:t>
            </a:r>
            <a:endParaRPr sz="1400">
              <a:latin typeface="Arial"/>
              <a:ea typeface="Arial"/>
              <a:cs typeface="Arial"/>
              <a:sym typeface="Arial"/>
            </a:endParaRPr>
          </a:p>
        </p:txBody>
      </p:sp>
      <p:grpSp>
        <p:nvGrpSpPr>
          <p:cNvPr id="351" name="Google Shape;351;p16"/>
          <p:cNvGrpSpPr/>
          <p:nvPr/>
        </p:nvGrpSpPr>
        <p:grpSpPr>
          <a:xfrm>
            <a:off x="999464" y="1447799"/>
            <a:ext cx="877214" cy="1843152"/>
            <a:chOff x="999464" y="1447799"/>
            <a:chExt cx="877214" cy="1843152"/>
          </a:xfrm>
        </p:grpSpPr>
        <p:sp>
          <p:nvSpPr>
            <p:cNvPr id="352" name="Google Shape;352;p16"/>
            <p:cNvSpPr/>
            <p:nvPr/>
          </p:nvSpPr>
          <p:spPr>
            <a:xfrm>
              <a:off x="1389379" y="1738756"/>
              <a:ext cx="389890" cy="291465"/>
            </a:xfrm>
            <a:custGeom>
              <a:avLst/>
              <a:gdLst/>
              <a:ahLst/>
              <a:cxnLst/>
              <a:rect l="l" t="t" r="r" b="b"/>
              <a:pathLst>
                <a:path w="389889" h="291464" extrusionOk="0">
                  <a:moveTo>
                    <a:pt x="194817" y="0"/>
                  </a:moveTo>
                  <a:lnTo>
                    <a:pt x="143036" y="5197"/>
                  </a:lnTo>
                  <a:lnTo>
                    <a:pt x="96501" y="19863"/>
                  </a:lnTo>
                  <a:lnTo>
                    <a:pt x="57070" y="42608"/>
                  </a:lnTo>
                  <a:lnTo>
                    <a:pt x="26604" y="72041"/>
                  </a:lnTo>
                  <a:lnTo>
                    <a:pt x="6960" y="106774"/>
                  </a:lnTo>
                  <a:lnTo>
                    <a:pt x="0" y="145414"/>
                  </a:lnTo>
                  <a:lnTo>
                    <a:pt x="6960" y="184109"/>
                  </a:lnTo>
                  <a:lnTo>
                    <a:pt x="26604" y="218877"/>
                  </a:lnTo>
                  <a:lnTo>
                    <a:pt x="57070" y="248332"/>
                  </a:lnTo>
                  <a:lnTo>
                    <a:pt x="96501" y="271088"/>
                  </a:lnTo>
                  <a:lnTo>
                    <a:pt x="143036" y="285758"/>
                  </a:lnTo>
                  <a:lnTo>
                    <a:pt x="194817" y="290956"/>
                  </a:lnTo>
                  <a:lnTo>
                    <a:pt x="246652" y="285758"/>
                  </a:lnTo>
                  <a:lnTo>
                    <a:pt x="293224" y="271088"/>
                  </a:lnTo>
                  <a:lnTo>
                    <a:pt x="332676" y="248332"/>
                  </a:lnTo>
                  <a:lnTo>
                    <a:pt x="363154" y="218877"/>
                  </a:lnTo>
                  <a:lnTo>
                    <a:pt x="382801" y="184109"/>
                  </a:lnTo>
                  <a:lnTo>
                    <a:pt x="389763" y="145414"/>
                  </a:lnTo>
                  <a:lnTo>
                    <a:pt x="382801" y="106774"/>
                  </a:lnTo>
                  <a:lnTo>
                    <a:pt x="363154" y="72041"/>
                  </a:lnTo>
                  <a:lnTo>
                    <a:pt x="332676" y="42608"/>
                  </a:lnTo>
                  <a:lnTo>
                    <a:pt x="293224" y="19863"/>
                  </a:lnTo>
                  <a:lnTo>
                    <a:pt x="246652" y="5197"/>
                  </a:lnTo>
                  <a:lnTo>
                    <a:pt x="194817"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3" name="Google Shape;353;p16"/>
            <p:cNvSpPr/>
            <p:nvPr/>
          </p:nvSpPr>
          <p:spPr>
            <a:xfrm>
              <a:off x="1389379" y="1738756"/>
              <a:ext cx="389890" cy="291465"/>
            </a:xfrm>
            <a:custGeom>
              <a:avLst/>
              <a:gdLst/>
              <a:ahLst/>
              <a:cxnLst/>
              <a:rect l="l" t="t" r="r" b="b"/>
              <a:pathLst>
                <a:path w="389889" h="291464" extrusionOk="0">
                  <a:moveTo>
                    <a:pt x="0" y="145414"/>
                  </a:moveTo>
                  <a:lnTo>
                    <a:pt x="6960" y="106774"/>
                  </a:lnTo>
                  <a:lnTo>
                    <a:pt x="26604" y="72041"/>
                  </a:lnTo>
                  <a:lnTo>
                    <a:pt x="57070" y="42608"/>
                  </a:lnTo>
                  <a:lnTo>
                    <a:pt x="96501" y="19863"/>
                  </a:lnTo>
                  <a:lnTo>
                    <a:pt x="143036" y="5197"/>
                  </a:lnTo>
                  <a:lnTo>
                    <a:pt x="194817" y="0"/>
                  </a:lnTo>
                  <a:lnTo>
                    <a:pt x="246652" y="5197"/>
                  </a:lnTo>
                  <a:lnTo>
                    <a:pt x="293224" y="19863"/>
                  </a:lnTo>
                  <a:lnTo>
                    <a:pt x="332676" y="42608"/>
                  </a:lnTo>
                  <a:lnTo>
                    <a:pt x="363154" y="72041"/>
                  </a:lnTo>
                  <a:lnTo>
                    <a:pt x="382801" y="106774"/>
                  </a:lnTo>
                  <a:lnTo>
                    <a:pt x="389763" y="145414"/>
                  </a:lnTo>
                  <a:lnTo>
                    <a:pt x="382801" y="184109"/>
                  </a:lnTo>
                  <a:lnTo>
                    <a:pt x="363154" y="218877"/>
                  </a:lnTo>
                  <a:lnTo>
                    <a:pt x="332676" y="248332"/>
                  </a:lnTo>
                  <a:lnTo>
                    <a:pt x="293224" y="271088"/>
                  </a:lnTo>
                  <a:lnTo>
                    <a:pt x="246652" y="285758"/>
                  </a:lnTo>
                  <a:lnTo>
                    <a:pt x="194817" y="290956"/>
                  </a:lnTo>
                  <a:lnTo>
                    <a:pt x="143036" y="285758"/>
                  </a:lnTo>
                  <a:lnTo>
                    <a:pt x="96501" y="271088"/>
                  </a:lnTo>
                  <a:lnTo>
                    <a:pt x="57070" y="248332"/>
                  </a:lnTo>
                  <a:lnTo>
                    <a:pt x="26604" y="218877"/>
                  </a:lnTo>
                  <a:lnTo>
                    <a:pt x="6960" y="184109"/>
                  </a:lnTo>
                  <a:lnTo>
                    <a:pt x="0" y="14541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4" name="Google Shape;354;p16"/>
            <p:cNvSpPr/>
            <p:nvPr/>
          </p:nvSpPr>
          <p:spPr>
            <a:xfrm>
              <a:off x="1291844" y="1447799"/>
              <a:ext cx="344170" cy="1066800"/>
            </a:xfrm>
            <a:custGeom>
              <a:avLst/>
              <a:gdLst/>
              <a:ahLst/>
              <a:cxnLst/>
              <a:rect l="l" t="t" r="r" b="b"/>
              <a:pathLst>
                <a:path w="344169" h="1066800" extrusionOk="0">
                  <a:moveTo>
                    <a:pt x="297815" y="585216"/>
                  </a:moveTo>
                  <a:lnTo>
                    <a:pt x="287020" y="578612"/>
                  </a:lnTo>
                  <a:lnTo>
                    <a:pt x="13157" y="1032573"/>
                  </a:lnTo>
                  <a:lnTo>
                    <a:pt x="14097" y="967740"/>
                  </a:lnTo>
                  <a:lnTo>
                    <a:pt x="14224" y="964438"/>
                  </a:lnTo>
                  <a:lnTo>
                    <a:pt x="11430" y="961517"/>
                  </a:lnTo>
                  <a:lnTo>
                    <a:pt x="7874" y="961517"/>
                  </a:lnTo>
                  <a:lnTo>
                    <a:pt x="4318" y="961390"/>
                  </a:lnTo>
                  <a:lnTo>
                    <a:pt x="1524" y="964184"/>
                  </a:lnTo>
                  <a:lnTo>
                    <a:pt x="1384" y="967867"/>
                  </a:lnTo>
                  <a:lnTo>
                    <a:pt x="0" y="1066800"/>
                  </a:lnTo>
                  <a:lnTo>
                    <a:pt x="13716" y="1059307"/>
                  </a:lnTo>
                  <a:lnTo>
                    <a:pt x="90043" y="1017651"/>
                  </a:lnTo>
                  <a:lnTo>
                    <a:pt x="91186" y="1013714"/>
                  </a:lnTo>
                  <a:lnTo>
                    <a:pt x="89535" y="1010666"/>
                  </a:lnTo>
                  <a:lnTo>
                    <a:pt x="87757" y="1007618"/>
                  </a:lnTo>
                  <a:lnTo>
                    <a:pt x="83947" y="1006475"/>
                  </a:lnTo>
                  <a:lnTo>
                    <a:pt x="24091" y="1039139"/>
                  </a:lnTo>
                  <a:lnTo>
                    <a:pt x="297815" y="585216"/>
                  </a:lnTo>
                  <a:close/>
                </a:path>
                <a:path w="344169" h="1066800" extrusionOk="0">
                  <a:moveTo>
                    <a:pt x="344170" y="202311"/>
                  </a:moveTo>
                  <a:lnTo>
                    <a:pt x="343014" y="198501"/>
                  </a:lnTo>
                  <a:lnTo>
                    <a:pt x="340106" y="196723"/>
                  </a:lnTo>
                  <a:lnTo>
                    <a:pt x="337045" y="194945"/>
                  </a:lnTo>
                  <a:lnTo>
                    <a:pt x="333121" y="195961"/>
                  </a:lnTo>
                  <a:lnTo>
                    <a:pt x="298704" y="254965"/>
                  </a:lnTo>
                  <a:lnTo>
                    <a:pt x="298704" y="0"/>
                  </a:lnTo>
                  <a:lnTo>
                    <a:pt x="286004" y="0"/>
                  </a:lnTo>
                  <a:lnTo>
                    <a:pt x="286004" y="254749"/>
                  </a:lnTo>
                  <a:lnTo>
                    <a:pt x="251714" y="195961"/>
                  </a:lnTo>
                  <a:lnTo>
                    <a:pt x="247777" y="194945"/>
                  </a:lnTo>
                  <a:lnTo>
                    <a:pt x="241681" y="198501"/>
                  </a:lnTo>
                  <a:lnTo>
                    <a:pt x="240665" y="202311"/>
                  </a:lnTo>
                  <a:lnTo>
                    <a:pt x="292354" y="290957"/>
                  </a:lnTo>
                  <a:lnTo>
                    <a:pt x="299694" y="278384"/>
                  </a:lnTo>
                  <a:lnTo>
                    <a:pt x="344170" y="2023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5" name="Google Shape;355;p16"/>
            <p:cNvSpPr/>
            <p:nvPr/>
          </p:nvSpPr>
          <p:spPr>
            <a:xfrm>
              <a:off x="999464" y="2514600"/>
              <a:ext cx="390525" cy="291465"/>
            </a:xfrm>
            <a:custGeom>
              <a:avLst/>
              <a:gdLst/>
              <a:ahLst/>
              <a:cxnLst/>
              <a:rect l="l" t="t" r="r" b="b"/>
              <a:pathLst>
                <a:path w="390525" h="291464" extrusionOk="0">
                  <a:moveTo>
                    <a:pt x="194919" y="0"/>
                  </a:moveTo>
                  <a:lnTo>
                    <a:pt x="143104" y="5197"/>
                  </a:lnTo>
                  <a:lnTo>
                    <a:pt x="96542" y="19863"/>
                  </a:lnTo>
                  <a:lnTo>
                    <a:pt x="57092" y="42608"/>
                  </a:lnTo>
                  <a:lnTo>
                    <a:pt x="26613" y="72041"/>
                  </a:lnTo>
                  <a:lnTo>
                    <a:pt x="6963" y="106774"/>
                  </a:lnTo>
                  <a:lnTo>
                    <a:pt x="0" y="145414"/>
                  </a:lnTo>
                  <a:lnTo>
                    <a:pt x="6963" y="184109"/>
                  </a:lnTo>
                  <a:lnTo>
                    <a:pt x="26613" y="218877"/>
                  </a:lnTo>
                  <a:lnTo>
                    <a:pt x="57092" y="248332"/>
                  </a:lnTo>
                  <a:lnTo>
                    <a:pt x="96542" y="271088"/>
                  </a:lnTo>
                  <a:lnTo>
                    <a:pt x="143104" y="285758"/>
                  </a:lnTo>
                  <a:lnTo>
                    <a:pt x="194919" y="290957"/>
                  </a:lnTo>
                  <a:lnTo>
                    <a:pt x="246731" y="285758"/>
                  </a:lnTo>
                  <a:lnTo>
                    <a:pt x="293305" y="271088"/>
                  </a:lnTo>
                  <a:lnTo>
                    <a:pt x="332774" y="248332"/>
                  </a:lnTo>
                  <a:lnTo>
                    <a:pt x="363276" y="218877"/>
                  </a:lnTo>
                  <a:lnTo>
                    <a:pt x="382944" y="184109"/>
                  </a:lnTo>
                  <a:lnTo>
                    <a:pt x="389915" y="145414"/>
                  </a:lnTo>
                  <a:lnTo>
                    <a:pt x="382944" y="106774"/>
                  </a:lnTo>
                  <a:lnTo>
                    <a:pt x="363276" y="72041"/>
                  </a:lnTo>
                  <a:lnTo>
                    <a:pt x="332774" y="42608"/>
                  </a:lnTo>
                  <a:lnTo>
                    <a:pt x="293305" y="19863"/>
                  </a:lnTo>
                  <a:lnTo>
                    <a:pt x="246731" y="5197"/>
                  </a:lnTo>
                  <a:lnTo>
                    <a:pt x="194919"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6" name="Google Shape;356;p16"/>
            <p:cNvSpPr/>
            <p:nvPr/>
          </p:nvSpPr>
          <p:spPr>
            <a:xfrm>
              <a:off x="999464" y="2514600"/>
              <a:ext cx="390525" cy="291465"/>
            </a:xfrm>
            <a:custGeom>
              <a:avLst/>
              <a:gdLst/>
              <a:ahLst/>
              <a:cxnLst/>
              <a:rect l="l" t="t" r="r" b="b"/>
              <a:pathLst>
                <a:path w="390525" h="291464" extrusionOk="0">
                  <a:moveTo>
                    <a:pt x="0" y="145414"/>
                  </a:moveTo>
                  <a:lnTo>
                    <a:pt x="6963" y="106774"/>
                  </a:lnTo>
                  <a:lnTo>
                    <a:pt x="26613" y="72041"/>
                  </a:lnTo>
                  <a:lnTo>
                    <a:pt x="57092" y="42608"/>
                  </a:lnTo>
                  <a:lnTo>
                    <a:pt x="96542" y="19863"/>
                  </a:lnTo>
                  <a:lnTo>
                    <a:pt x="143104" y="5197"/>
                  </a:lnTo>
                  <a:lnTo>
                    <a:pt x="194919" y="0"/>
                  </a:lnTo>
                  <a:lnTo>
                    <a:pt x="246731" y="5197"/>
                  </a:lnTo>
                  <a:lnTo>
                    <a:pt x="293305" y="19863"/>
                  </a:lnTo>
                  <a:lnTo>
                    <a:pt x="332774" y="42608"/>
                  </a:lnTo>
                  <a:lnTo>
                    <a:pt x="363276" y="72041"/>
                  </a:lnTo>
                  <a:lnTo>
                    <a:pt x="382944" y="106774"/>
                  </a:lnTo>
                  <a:lnTo>
                    <a:pt x="389915" y="145414"/>
                  </a:lnTo>
                  <a:lnTo>
                    <a:pt x="382944" y="184109"/>
                  </a:lnTo>
                  <a:lnTo>
                    <a:pt x="363276" y="218877"/>
                  </a:lnTo>
                  <a:lnTo>
                    <a:pt x="332774" y="248332"/>
                  </a:lnTo>
                  <a:lnTo>
                    <a:pt x="293305" y="271088"/>
                  </a:lnTo>
                  <a:lnTo>
                    <a:pt x="246731" y="285758"/>
                  </a:lnTo>
                  <a:lnTo>
                    <a:pt x="194919" y="290957"/>
                  </a:lnTo>
                  <a:lnTo>
                    <a:pt x="143104" y="285758"/>
                  </a:lnTo>
                  <a:lnTo>
                    <a:pt x="96542" y="271088"/>
                  </a:lnTo>
                  <a:lnTo>
                    <a:pt x="57092" y="248332"/>
                  </a:lnTo>
                  <a:lnTo>
                    <a:pt x="26613" y="218877"/>
                  </a:lnTo>
                  <a:lnTo>
                    <a:pt x="6963" y="184109"/>
                  </a:lnTo>
                  <a:lnTo>
                    <a:pt x="0" y="14541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7" name="Google Shape;357;p16"/>
            <p:cNvSpPr/>
            <p:nvPr/>
          </p:nvSpPr>
          <p:spPr>
            <a:xfrm>
              <a:off x="1091488" y="2029713"/>
              <a:ext cx="641985" cy="970280"/>
            </a:xfrm>
            <a:custGeom>
              <a:avLst/>
              <a:gdLst/>
              <a:ahLst/>
              <a:cxnLst/>
              <a:rect l="l" t="t" r="r" b="b"/>
              <a:pathLst>
                <a:path w="641985" h="970280" extrusionOk="0">
                  <a:moveTo>
                    <a:pt x="297891" y="0"/>
                  </a:moveTo>
                  <a:lnTo>
                    <a:pt x="207848" y="49149"/>
                  </a:lnTo>
                  <a:lnTo>
                    <a:pt x="206705" y="52959"/>
                  </a:lnTo>
                  <a:lnTo>
                    <a:pt x="208356" y="56134"/>
                  </a:lnTo>
                  <a:lnTo>
                    <a:pt x="210007" y="59182"/>
                  </a:lnTo>
                  <a:lnTo>
                    <a:pt x="213944" y="60325"/>
                  </a:lnTo>
                  <a:lnTo>
                    <a:pt x="273900" y="27457"/>
                  </a:lnTo>
                  <a:lnTo>
                    <a:pt x="0" y="481584"/>
                  </a:lnTo>
                  <a:lnTo>
                    <a:pt x="10871" y="488188"/>
                  </a:lnTo>
                  <a:lnTo>
                    <a:pt x="284594" y="34124"/>
                  </a:lnTo>
                  <a:lnTo>
                    <a:pt x="283667" y="98806"/>
                  </a:lnTo>
                  <a:lnTo>
                    <a:pt x="283781" y="102489"/>
                  </a:lnTo>
                  <a:lnTo>
                    <a:pt x="286461" y="105283"/>
                  </a:lnTo>
                  <a:lnTo>
                    <a:pt x="290017" y="105283"/>
                  </a:lnTo>
                  <a:lnTo>
                    <a:pt x="293446" y="105410"/>
                  </a:lnTo>
                  <a:lnTo>
                    <a:pt x="296367" y="102489"/>
                  </a:lnTo>
                  <a:lnTo>
                    <a:pt x="296367" y="98806"/>
                  </a:lnTo>
                  <a:lnTo>
                    <a:pt x="297764" y="7493"/>
                  </a:lnTo>
                  <a:lnTo>
                    <a:pt x="297891" y="0"/>
                  </a:lnTo>
                  <a:close/>
                </a:path>
                <a:path w="641985" h="970280" extrusionOk="0">
                  <a:moveTo>
                    <a:pt x="641934" y="881253"/>
                  </a:moveTo>
                  <a:lnTo>
                    <a:pt x="640918" y="877316"/>
                  </a:lnTo>
                  <a:lnTo>
                    <a:pt x="634822" y="873760"/>
                  </a:lnTo>
                  <a:lnTo>
                    <a:pt x="631012" y="874776"/>
                  </a:lnTo>
                  <a:lnTo>
                    <a:pt x="596595" y="933780"/>
                  </a:lnTo>
                  <a:lnTo>
                    <a:pt x="596595" y="0"/>
                  </a:lnTo>
                  <a:lnTo>
                    <a:pt x="583895" y="0"/>
                  </a:lnTo>
                  <a:lnTo>
                    <a:pt x="583895" y="933780"/>
                  </a:lnTo>
                  <a:lnTo>
                    <a:pt x="549478" y="874776"/>
                  </a:lnTo>
                  <a:lnTo>
                    <a:pt x="545668" y="873760"/>
                  </a:lnTo>
                  <a:lnTo>
                    <a:pt x="539572" y="877316"/>
                  </a:lnTo>
                  <a:lnTo>
                    <a:pt x="538556" y="881253"/>
                  </a:lnTo>
                  <a:lnTo>
                    <a:pt x="540334" y="884174"/>
                  </a:lnTo>
                  <a:lnTo>
                    <a:pt x="590245" y="969772"/>
                  </a:lnTo>
                  <a:lnTo>
                    <a:pt x="597573" y="957199"/>
                  </a:lnTo>
                  <a:lnTo>
                    <a:pt x="640156" y="884174"/>
                  </a:lnTo>
                  <a:lnTo>
                    <a:pt x="641934" y="88125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8" name="Google Shape;358;p16"/>
            <p:cNvSpPr/>
            <p:nvPr/>
          </p:nvSpPr>
          <p:spPr>
            <a:xfrm>
              <a:off x="1486788" y="2999486"/>
              <a:ext cx="389890" cy="291465"/>
            </a:xfrm>
            <a:custGeom>
              <a:avLst/>
              <a:gdLst/>
              <a:ahLst/>
              <a:cxnLst/>
              <a:rect l="l" t="t" r="r" b="b"/>
              <a:pathLst>
                <a:path w="389889" h="291464" extrusionOk="0">
                  <a:moveTo>
                    <a:pt x="194944" y="0"/>
                  </a:moveTo>
                  <a:lnTo>
                    <a:pt x="143110" y="5198"/>
                  </a:lnTo>
                  <a:lnTo>
                    <a:pt x="96538" y="19868"/>
                  </a:lnTo>
                  <a:lnTo>
                    <a:pt x="57086" y="42624"/>
                  </a:lnTo>
                  <a:lnTo>
                    <a:pt x="26608" y="72079"/>
                  </a:lnTo>
                  <a:lnTo>
                    <a:pt x="6961" y="106847"/>
                  </a:lnTo>
                  <a:lnTo>
                    <a:pt x="0" y="145541"/>
                  </a:lnTo>
                  <a:lnTo>
                    <a:pt x="6961" y="184182"/>
                  </a:lnTo>
                  <a:lnTo>
                    <a:pt x="26608" y="218915"/>
                  </a:lnTo>
                  <a:lnTo>
                    <a:pt x="57086" y="248348"/>
                  </a:lnTo>
                  <a:lnTo>
                    <a:pt x="96538" y="271093"/>
                  </a:lnTo>
                  <a:lnTo>
                    <a:pt x="143110" y="285759"/>
                  </a:lnTo>
                  <a:lnTo>
                    <a:pt x="194944" y="290956"/>
                  </a:lnTo>
                  <a:lnTo>
                    <a:pt x="246779" y="285759"/>
                  </a:lnTo>
                  <a:lnTo>
                    <a:pt x="293351" y="271093"/>
                  </a:lnTo>
                  <a:lnTo>
                    <a:pt x="332803" y="248348"/>
                  </a:lnTo>
                  <a:lnTo>
                    <a:pt x="363281" y="218915"/>
                  </a:lnTo>
                  <a:lnTo>
                    <a:pt x="382928" y="184182"/>
                  </a:lnTo>
                  <a:lnTo>
                    <a:pt x="389890" y="145541"/>
                  </a:lnTo>
                  <a:lnTo>
                    <a:pt x="382928" y="106847"/>
                  </a:lnTo>
                  <a:lnTo>
                    <a:pt x="363281" y="72079"/>
                  </a:lnTo>
                  <a:lnTo>
                    <a:pt x="332803" y="42624"/>
                  </a:lnTo>
                  <a:lnTo>
                    <a:pt x="293351" y="19868"/>
                  </a:lnTo>
                  <a:lnTo>
                    <a:pt x="246779" y="5198"/>
                  </a:lnTo>
                  <a:lnTo>
                    <a:pt x="194944" y="0"/>
                  </a:lnTo>
                  <a:close/>
                </a:path>
              </a:pathLst>
            </a:custGeom>
            <a:solidFill>
              <a:srgbClr val="608FF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9" name="Google Shape;359;p16"/>
            <p:cNvSpPr/>
            <p:nvPr/>
          </p:nvSpPr>
          <p:spPr>
            <a:xfrm>
              <a:off x="1486788" y="2999486"/>
              <a:ext cx="389890" cy="291465"/>
            </a:xfrm>
            <a:custGeom>
              <a:avLst/>
              <a:gdLst/>
              <a:ahLst/>
              <a:cxnLst/>
              <a:rect l="l" t="t" r="r" b="b"/>
              <a:pathLst>
                <a:path w="389889" h="291464" extrusionOk="0">
                  <a:moveTo>
                    <a:pt x="0" y="145541"/>
                  </a:moveTo>
                  <a:lnTo>
                    <a:pt x="6961" y="106847"/>
                  </a:lnTo>
                  <a:lnTo>
                    <a:pt x="26608" y="72079"/>
                  </a:lnTo>
                  <a:lnTo>
                    <a:pt x="57086" y="42624"/>
                  </a:lnTo>
                  <a:lnTo>
                    <a:pt x="96538" y="19868"/>
                  </a:lnTo>
                  <a:lnTo>
                    <a:pt x="143110" y="5198"/>
                  </a:lnTo>
                  <a:lnTo>
                    <a:pt x="194944" y="0"/>
                  </a:lnTo>
                  <a:lnTo>
                    <a:pt x="246779" y="5198"/>
                  </a:lnTo>
                  <a:lnTo>
                    <a:pt x="293351" y="19868"/>
                  </a:lnTo>
                  <a:lnTo>
                    <a:pt x="332803" y="42624"/>
                  </a:lnTo>
                  <a:lnTo>
                    <a:pt x="363281" y="72079"/>
                  </a:lnTo>
                  <a:lnTo>
                    <a:pt x="382928" y="106847"/>
                  </a:lnTo>
                  <a:lnTo>
                    <a:pt x="389890" y="145541"/>
                  </a:lnTo>
                  <a:lnTo>
                    <a:pt x="382928" y="184182"/>
                  </a:lnTo>
                  <a:lnTo>
                    <a:pt x="363281" y="218915"/>
                  </a:lnTo>
                  <a:lnTo>
                    <a:pt x="332803" y="248348"/>
                  </a:lnTo>
                  <a:lnTo>
                    <a:pt x="293351" y="271093"/>
                  </a:lnTo>
                  <a:lnTo>
                    <a:pt x="246779" y="285759"/>
                  </a:lnTo>
                  <a:lnTo>
                    <a:pt x="194944" y="290956"/>
                  </a:lnTo>
                  <a:lnTo>
                    <a:pt x="143110" y="285759"/>
                  </a:lnTo>
                  <a:lnTo>
                    <a:pt x="96538" y="271093"/>
                  </a:lnTo>
                  <a:lnTo>
                    <a:pt x="57086" y="248348"/>
                  </a:lnTo>
                  <a:lnTo>
                    <a:pt x="26608" y="218915"/>
                  </a:lnTo>
                  <a:lnTo>
                    <a:pt x="6961" y="184182"/>
                  </a:lnTo>
                  <a:lnTo>
                    <a:pt x="0" y="145541"/>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60" name="Google Shape;360;p16"/>
          <p:cNvSpPr txBox="1"/>
          <p:nvPr/>
        </p:nvSpPr>
        <p:spPr>
          <a:xfrm>
            <a:off x="2638170" y="1703324"/>
            <a:ext cx="116713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While C do S;</a:t>
            </a:r>
            <a:endParaRPr sz="1400">
              <a:latin typeface="Arial"/>
              <a:ea typeface="Arial"/>
              <a:cs typeface="Arial"/>
              <a:sym typeface="Arial"/>
            </a:endParaRPr>
          </a:p>
        </p:txBody>
      </p:sp>
      <p:sp>
        <p:nvSpPr>
          <p:cNvPr id="361" name="Google Shape;361;p16"/>
          <p:cNvSpPr txBox="1"/>
          <p:nvPr/>
        </p:nvSpPr>
        <p:spPr>
          <a:xfrm>
            <a:off x="688340" y="2479294"/>
            <a:ext cx="14478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S</a:t>
            </a:r>
            <a:endParaRPr sz="1400">
              <a:latin typeface="Arial"/>
              <a:ea typeface="Arial"/>
              <a:cs typeface="Arial"/>
              <a:sym typeface="Arial"/>
            </a:endParaRPr>
          </a:p>
        </p:txBody>
      </p:sp>
      <p:sp>
        <p:nvSpPr>
          <p:cNvPr id="362" name="Google Shape;362;p16"/>
          <p:cNvSpPr txBox="1"/>
          <p:nvPr/>
        </p:nvSpPr>
        <p:spPr>
          <a:xfrm>
            <a:off x="1760601" y="1474977"/>
            <a:ext cx="154305"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C</a:t>
            </a:r>
            <a:endParaRPr sz="1400">
              <a:latin typeface="Arial"/>
              <a:ea typeface="Arial"/>
              <a:cs typeface="Arial"/>
              <a:sym typeface="Arial"/>
            </a:endParaRPr>
          </a:p>
        </p:txBody>
      </p:sp>
      <p:sp>
        <p:nvSpPr>
          <p:cNvPr id="363" name="Google Shape;363;p16"/>
          <p:cNvSpPr/>
          <p:nvPr/>
        </p:nvSpPr>
        <p:spPr>
          <a:xfrm>
            <a:off x="1630045" y="3290442"/>
            <a:ext cx="103505" cy="291465"/>
          </a:xfrm>
          <a:custGeom>
            <a:avLst/>
            <a:gdLst/>
            <a:ahLst/>
            <a:cxnLst/>
            <a:rect l="l" t="t" r="r" b="b"/>
            <a:pathLst>
              <a:path w="103505" h="291464" extrusionOk="0">
                <a:moveTo>
                  <a:pt x="7112" y="194945"/>
                </a:moveTo>
                <a:lnTo>
                  <a:pt x="1016" y="198501"/>
                </a:lnTo>
                <a:lnTo>
                  <a:pt x="0" y="202311"/>
                </a:lnTo>
                <a:lnTo>
                  <a:pt x="51688" y="290957"/>
                </a:lnTo>
                <a:lnTo>
                  <a:pt x="59020" y="278384"/>
                </a:lnTo>
                <a:lnTo>
                  <a:pt x="45338" y="278384"/>
                </a:lnTo>
                <a:lnTo>
                  <a:pt x="45338" y="254961"/>
                </a:lnTo>
                <a:lnTo>
                  <a:pt x="10922" y="195961"/>
                </a:lnTo>
                <a:lnTo>
                  <a:pt x="7112" y="194945"/>
                </a:lnTo>
                <a:close/>
              </a:path>
              <a:path w="103505" h="291464" extrusionOk="0">
                <a:moveTo>
                  <a:pt x="45339" y="254961"/>
                </a:moveTo>
                <a:lnTo>
                  <a:pt x="45338" y="278384"/>
                </a:lnTo>
                <a:lnTo>
                  <a:pt x="58038" y="278384"/>
                </a:lnTo>
                <a:lnTo>
                  <a:pt x="58038" y="275209"/>
                </a:lnTo>
                <a:lnTo>
                  <a:pt x="46228" y="275209"/>
                </a:lnTo>
                <a:lnTo>
                  <a:pt x="51688" y="265847"/>
                </a:lnTo>
                <a:lnTo>
                  <a:pt x="45339" y="254961"/>
                </a:lnTo>
                <a:close/>
              </a:path>
              <a:path w="103505" h="291464" extrusionOk="0">
                <a:moveTo>
                  <a:pt x="96266" y="194945"/>
                </a:moveTo>
                <a:lnTo>
                  <a:pt x="92456" y="195961"/>
                </a:lnTo>
                <a:lnTo>
                  <a:pt x="58038" y="254961"/>
                </a:lnTo>
                <a:lnTo>
                  <a:pt x="58038" y="278384"/>
                </a:lnTo>
                <a:lnTo>
                  <a:pt x="59020" y="278384"/>
                </a:lnTo>
                <a:lnTo>
                  <a:pt x="103378" y="202311"/>
                </a:lnTo>
                <a:lnTo>
                  <a:pt x="102362" y="198501"/>
                </a:lnTo>
                <a:lnTo>
                  <a:pt x="96266" y="194945"/>
                </a:lnTo>
                <a:close/>
              </a:path>
              <a:path w="103505" h="291464" extrusionOk="0">
                <a:moveTo>
                  <a:pt x="51689" y="265847"/>
                </a:moveTo>
                <a:lnTo>
                  <a:pt x="46228" y="275209"/>
                </a:lnTo>
                <a:lnTo>
                  <a:pt x="57150" y="275209"/>
                </a:lnTo>
                <a:lnTo>
                  <a:pt x="51689" y="265847"/>
                </a:lnTo>
                <a:close/>
              </a:path>
              <a:path w="103505" h="291464" extrusionOk="0">
                <a:moveTo>
                  <a:pt x="58038" y="254961"/>
                </a:moveTo>
                <a:lnTo>
                  <a:pt x="51689" y="265847"/>
                </a:lnTo>
                <a:lnTo>
                  <a:pt x="57150" y="275209"/>
                </a:lnTo>
                <a:lnTo>
                  <a:pt x="58038" y="275209"/>
                </a:lnTo>
                <a:lnTo>
                  <a:pt x="58038" y="254961"/>
                </a:lnTo>
                <a:close/>
              </a:path>
              <a:path w="103505" h="291464" extrusionOk="0">
                <a:moveTo>
                  <a:pt x="58038" y="0"/>
                </a:moveTo>
                <a:lnTo>
                  <a:pt x="45338" y="0"/>
                </a:lnTo>
                <a:lnTo>
                  <a:pt x="45339" y="254961"/>
                </a:lnTo>
                <a:lnTo>
                  <a:pt x="51689" y="265847"/>
                </a:lnTo>
                <a:lnTo>
                  <a:pt x="58038" y="254961"/>
                </a:lnTo>
                <a:lnTo>
                  <a:pt x="5803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4" name="Google Shape;364;p16"/>
          <p:cNvSpPr txBox="1"/>
          <p:nvPr/>
        </p:nvSpPr>
        <p:spPr>
          <a:xfrm>
            <a:off x="1370838" y="2347976"/>
            <a:ext cx="13462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T</a:t>
            </a:r>
            <a:endParaRPr sz="1400">
              <a:latin typeface="Arial"/>
              <a:ea typeface="Arial"/>
              <a:cs typeface="Arial"/>
              <a:sym typeface="Arial"/>
            </a:endParaRPr>
          </a:p>
        </p:txBody>
      </p:sp>
      <p:sp>
        <p:nvSpPr>
          <p:cNvPr id="365" name="Google Shape;365;p16"/>
          <p:cNvSpPr txBox="1"/>
          <p:nvPr/>
        </p:nvSpPr>
        <p:spPr>
          <a:xfrm>
            <a:off x="1858136" y="2154174"/>
            <a:ext cx="13462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b="1">
                <a:latin typeface="Arial"/>
                <a:ea typeface="Arial"/>
                <a:cs typeface="Arial"/>
                <a:sym typeface="Arial"/>
              </a:rPr>
              <a:t>F</a:t>
            </a:r>
            <a:endParaRPr sz="1400">
              <a:latin typeface="Arial"/>
              <a:ea typeface="Arial"/>
              <a:cs typeface="Arial"/>
              <a:sym typeface="Arial"/>
            </a:endParaRPr>
          </a:p>
        </p:txBody>
      </p:sp>
      <p:sp>
        <p:nvSpPr>
          <p:cNvPr id="366" name="Google Shape;366;p16"/>
          <p:cNvSpPr txBox="1">
            <a:spLocks noGrp="1"/>
          </p:cNvSpPr>
          <p:nvPr>
            <p:ph type="title"/>
          </p:nvPr>
        </p:nvSpPr>
        <p:spPr>
          <a:xfrm>
            <a:off x="1518030" y="241553"/>
            <a:ext cx="607949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Program Flow Graph (Control Flow Diagram)</a:t>
            </a:r>
            <a:endParaRPr sz="24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17"/>
          <p:cNvPicPr preferRelativeResize="0"/>
          <p:nvPr/>
        </p:nvPicPr>
        <p:blipFill rotWithShape="1">
          <a:blip r:embed="rId3">
            <a:alphaModFix/>
          </a:blip>
          <a:srcRect/>
          <a:stretch/>
        </p:blipFill>
        <p:spPr>
          <a:xfrm>
            <a:off x="457200" y="344424"/>
            <a:ext cx="5536692" cy="650748"/>
          </a:xfrm>
          <a:prstGeom prst="rect">
            <a:avLst/>
          </a:prstGeom>
          <a:noFill/>
          <a:ln>
            <a:noFill/>
          </a:ln>
        </p:spPr>
      </p:pic>
      <p:sp>
        <p:nvSpPr>
          <p:cNvPr id="372" name="Google Shape;372;p17"/>
          <p:cNvSpPr txBox="1"/>
          <p:nvPr/>
        </p:nvSpPr>
        <p:spPr>
          <a:xfrm>
            <a:off x="611225" y="1210182"/>
            <a:ext cx="3634740" cy="3126740"/>
          </a:xfrm>
          <a:prstGeom prst="rect">
            <a:avLst/>
          </a:prstGeom>
          <a:noFill/>
          <a:ln>
            <a:noFill/>
          </a:ln>
        </p:spPr>
        <p:txBody>
          <a:bodyPr spcFirstLastPara="1" wrap="square" lIns="0" tIns="40625" rIns="0" bIns="0" anchor="t" anchorCtr="0">
            <a:spAutoFit/>
          </a:bodyPr>
          <a:lstStyle/>
          <a:p>
            <a:pPr marL="339725" marR="70485" lvl="0" indent="-327660" algn="l" rtl="0">
              <a:lnSpc>
                <a:spcPct val="1115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Each structured construct has  a corresponding flow graph  symbol.</a:t>
            </a:r>
            <a:endParaRPr sz="2000">
              <a:latin typeface="Times New Roman"/>
              <a:ea typeface="Times New Roman"/>
              <a:cs typeface="Times New Roman"/>
              <a:sym typeface="Times New Roman"/>
            </a:endParaRPr>
          </a:p>
          <a:p>
            <a:pPr marL="339725" marR="5080" lvl="0" indent="-327660" algn="l" rtl="0">
              <a:lnSpc>
                <a:spcPct val="93000"/>
              </a:lnSpc>
              <a:spcBef>
                <a:spcPts val="915"/>
              </a:spcBef>
              <a:spcAft>
                <a:spcPts val="0"/>
              </a:spcAft>
              <a:buSzPts val="2000"/>
              <a:buFont typeface="Noto Sans Symbols"/>
              <a:buChar char="❑"/>
            </a:pPr>
            <a:r>
              <a:rPr lang="en-US" sz="2000" b="1">
                <a:latin typeface="Times New Roman"/>
                <a:ea typeface="Times New Roman"/>
                <a:cs typeface="Times New Roman"/>
                <a:sym typeface="Times New Roman"/>
              </a:rPr>
              <a:t>To illustrate the use of a flow  graph, we consider the  procedural design  representation in the following  Figure (A):</a:t>
            </a:r>
            <a:endParaRPr sz="2000">
              <a:latin typeface="Times New Roman"/>
              <a:ea typeface="Times New Roman"/>
              <a:cs typeface="Times New Roman"/>
              <a:sym typeface="Times New Roman"/>
            </a:endParaRPr>
          </a:p>
          <a:p>
            <a:pPr marL="339725" marR="658495" lvl="0" indent="-327660" algn="l" rtl="0">
              <a:lnSpc>
                <a:spcPct val="111500"/>
              </a:lnSpc>
              <a:spcBef>
                <a:spcPts val="1015"/>
              </a:spcBef>
              <a:spcAft>
                <a:spcPts val="0"/>
              </a:spcAft>
              <a:buSzPts val="2000"/>
              <a:buFont typeface="Noto Sans Symbols"/>
              <a:buChar char="❑"/>
            </a:pPr>
            <a:r>
              <a:rPr lang="en-US" sz="2000" b="1">
                <a:latin typeface="Times New Roman"/>
                <a:ea typeface="Times New Roman"/>
                <a:cs typeface="Times New Roman"/>
                <a:sym typeface="Times New Roman"/>
              </a:rPr>
              <a:t>Figure(A) represents the  Flowchart.</a:t>
            </a:r>
            <a:endParaRPr sz="2000">
              <a:latin typeface="Times New Roman"/>
              <a:ea typeface="Times New Roman"/>
              <a:cs typeface="Times New Roman"/>
              <a:sym typeface="Times New Roman"/>
            </a:endParaRPr>
          </a:p>
        </p:txBody>
      </p:sp>
      <p:sp>
        <p:nvSpPr>
          <p:cNvPr id="373" name="Google Shape;373;p17"/>
          <p:cNvSpPr txBox="1">
            <a:spLocks noGrp="1"/>
          </p:cNvSpPr>
          <p:nvPr>
            <p:ph type="title"/>
          </p:nvPr>
        </p:nvSpPr>
        <p:spPr>
          <a:xfrm>
            <a:off x="681025" y="424700"/>
            <a:ext cx="65589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Georgia"/>
                <a:ea typeface="Georgia"/>
                <a:cs typeface="Georgia"/>
                <a:sym typeface="Georgia"/>
              </a:rPr>
              <a:t>Flow Graph Notation Cont’d…</a:t>
            </a:r>
            <a:endParaRPr sz="3000">
              <a:latin typeface="Georgia"/>
              <a:ea typeface="Georgia"/>
              <a:cs typeface="Georgia"/>
              <a:sym typeface="Georgia"/>
            </a:endParaRPr>
          </a:p>
        </p:txBody>
      </p:sp>
      <p:pic>
        <p:nvPicPr>
          <p:cNvPr id="374" name="Google Shape;374;p17"/>
          <p:cNvPicPr preferRelativeResize="0"/>
          <p:nvPr/>
        </p:nvPicPr>
        <p:blipFill rotWithShape="1">
          <a:blip r:embed="rId4">
            <a:alphaModFix/>
          </a:blip>
          <a:srcRect/>
          <a:stretch/>
        </p:blipFill>
        <p:spPr>
          <a:xfrm>
            <a:off x="4343400" y="990600"/>
            <a:ext cx="4495800" cy="54864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18"/>
          <p:cNvPicPr preferRelativeResize="0"/>
          <p:nvPr/>
        </p:nvPicPr>
        <p:blipFill rotWithShape="1">
          <a:blip r:embed="rId3">
            <a:alphaModFix/>
          </a:blip>
          <a:srcRect/>
          <a:stretch/>
        </p:blipFill>
        <p:spPr>
          <a:xfrm>
            <a:off x="457200" y="344424"/>
            <a:ext cx="4302252" cy="650748"/>
          </a:xfrm>
          <a:prstGeom prst="rect">
            <a:avLst/>
          </a:prstGeom>
          <a:noFill/>
          <a:ln>
            <a:noFill/>
          </a:ln>
        </p:spPr>
      </p:pic>
      <p:sp>
        <p:nvSpPr>
          <p:cNvPr id="380" name="Google Shape;380;p18"/>
          <p:cNvSpPr txBox="1">
            <a:spLocks noGrp="1"/>
          </p:cNvSpPr>
          <p:nvPr>
            <p:ph type="title"/>
          </p:nvPr>
        </p:nvSpPr>
        <p:spPr>
          <a:xfrm>
            <a:off x="681026" y="424700"/>
            <a:ext cx="59091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Figure (B): Flow Graph</a:t>
            </a:r>
            <a:endParaRPr sz="3000"/>
          </a:p>
        </p:txBody>
      </p:sp>
      <p:pic>
        <p:nvPicPr>
          <p:cNvPr id="381" name="Google Shape;381;p18"/>
          <p:cNvPicPr preferRelativeResize="0"/>
          <p:nvPr/>
        </p:nvPicPr>
        <p:blipFill rotWithShape="1">
          <a:blip r:embed="rId4">
            <a:alphaModFix/>
          </a:blip>
          <a:srcRect/>
          <a:stretch/>
        </p:blipFill>
        <p:spPr>
          <a:xfrm>
            <a:off x="3623430" y="1398176"/>
            <a:ext cx="5213652" cy="4783782"/>
          </a:xfrm>
          <a:prstGeom prst="rect">
            <a:avLst/>
          </a:prstGeom>
          <a:noFill/>
          <a:ln>
            <a:noFill/>
          </a:ln>
        </p:spPr>
      </p:pic>
      <p:pic>
        <p:nvPicPr>
          <p:cNvPr id="382" name="Google Shape;382;p18"/>
          <p:cNvPicPr preferRelativeResize="0"/>
          <p:nvPr/>
        </p:nvPicPr>
        <p:blipFill rotWithShape="1">
          <a:blip r:embed="rId5">
            <a:alphaModFix/>
          </a:blip>
          <a:srcRect/>
          <a:stretch/>
        </p:blipFill>
        <p:spPr>
          <a:xfrm>
            <a:off x="920737" y="1550927"/>
            <a:ext cx="2346812" cy="4365744"/>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19"/>
          <p:cNvPicPr preferRelativeResize="0"/>
          <p:nvPr/>
        </p:nvPicPr>
        <p:blipFill rotWithShape="1">
          <a:blip r:embed="rId3">
            <a:alphaModFix/>
          </a:blip>
          <a:srcRect/>
          <a:stretch/>
        </p:blipFill>
        <p:spPr>
          <a:xfrm>
            <a:off x="457200" y="344424"/>
            <a:ext cx="4821936" cy="650748"/>
          </a:xfrm>
          <a:prstGeom prst="rect">
            <a:avLst/>
          </a:prstGeom>
          <a:noFill/>
          <a:ln>
            <a:noFill/>
          </a:ln>
        </p:spPr>
      </p:pic>
      <p:sp>
        <p:nvSpPr>
          <p:cNvPr id="388" name="Google Shape;388;p19"/>
          <p:cNvSpPr txBox="1">
            <a:spLocks noGrp="1"/>
          </p:cNvSpPr>
          <p:nvPr>
            <p:ph type="title"/>
          </p:nvPr>
        </p:nvSpPr>
        <p:spPr>
          <a:xfrm>
            <a:off x="681026" y="424700"/>
            <a:ext cx="66957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Description of Flow Graph</a:t>
            </a:r>
            <a:endParaRPr sz="3000"/>
          </a:p>
        </p:txBody>
      </p:sp>
      <p:sp>
        <p:nvSpPr>
          <p:cNvPr id="389" name="Google Shape;389;p19"/>
          <p:cNvSpPr txBox="1"/>
          <p:nvPr/>
        </p:nvSpPr>
        <p:spPr>
          <a:xfrm>
            <a:off x="763625" y="1133982"/>
            <a:ext cx="7870190" cy="4748530"/>
          </a:xfrm>
          <a:prstGeom prst="rect">
            <a:avLst/>
          </a:prstGeom>
          <a:noFill/>
          <a:ln>
            <a:noFill/>
          </a:ln>
        </p:spPr>
        <p:txBody>
          <a:bodyPr spcFirstLastPara="1" wrap="square" lIns="0" tIns="40625" rIns="0" bIns="0" anchor="t" anchorCtr="0">
            <a:spAutoFit/>
          </a:bodyPr>
          <a:lstStyle/>
          <a:p>
            <a:pPr marL="340360" marR="5080" lvl="0" indent="-327660" algn="l" rtl="0">
              <a:lnSpc>
                <a:spcPct val="10619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Figure B maps the </a:t>
            </a:r>
            <a:r>
              <a:rPr lang="en-US" sz="2000" b="1">
                <a:solidFill>
                  <a:srgbClr val="C00000"/>
                </a:solidFill>
                <a:latin typeface="Times New Roman"/>
                <a:ea typeface="Times New Roman"/>
                <a:cs typeface="Times New Roman"/>
                <a:sym typeface="Times New Roman"/>
              </a:rPr>
              <a:t>flowchart </a:t>
            </a:r>
            <a:r>
              <a:rPr lang="en-US" sz="2000" b="1">
                <a:latin typeface="Times New Roman"/>
                <a:ea typeface="Times New Roman"/>
                <a:cs typeface="Times New Roman"/>
                <a:sym typeface="Times New Roman"/>
              </a:rPr>
              <a:t>into a corresponding </a:t>
            </a:r>
            <a:r>
              <a:rPr lang="en-US" sz="2000" b="1">
                <a:solidFill>
                  <a:srgbClr val="006FC0"/>
                </a:solidFill>
                <a:latin typeface="Times New Roman"/>
                <a:ea typeface="Times New Roman"/>
                <a:cs typeface="Times New Roman"/>
                <a:sym typeface="Times New Roman"/>
              </a:rPr>
              <a:t>flow graph  </a:t>
            </a:r>
            <a:r>
              <a:rPr lang="en-US" sz="2100" b="1" i="1">
                <a:latin typeface="Times New Roman"/>
                <a:ea typeface="Times New Roman"/>
                <a:cs typeface="Times New Roman"/>
                <a:sym typeface="Times New Roman"/>
              </a:rPr>
              <a:t>(assuming that no compound conditions are contained in the decision  diamonds of the flowchart).</a:t>
            </a:r>
            <a:endParaRPr sz="2100">
              <a:latin typeface="Times New Roman"/>
              <a:ea typeface="Times New Roman"/>
              <a:cs typeface="Times New Roman"/>
              <a:sym typeface="Times New Roman"/>
            </a:endParaRPr>
          </a:p>
          <a:p>
            <a:pPr marL="340360" marR="945514" lvl="0" indent="-327660" algn="l" rtl="0">
              <a:lnSpc>
                <a:spcPct val="106190"/>
              </a:lnSpc>
              <a:spcBef>
                <a:spcPts val="965"/>
              </a:spcBef>
              <a:spcAft>
                <a:spcPts val="0"/>
              </a:spcAft>
              <a:buSzPts val="2000"/>
              <a:buFont typeface="Noto Sans Symbols"/>
              <a:buChar char="❑"/>
            </a:pPr>
            <a:r>
              <a:rPr lang="en-US" sz="2000" b="1">
                <a:latin typeface="Times New Roman"/>
                <a:ea typeface="Times New Roman"/>
                <a:cs typeface="Times New Roman"/>
                <a:sym typeface="Times New Roman"/>
              </a:rPr>
              <a:t>Referring to Figure (B), each circle, called a </a:t>
            </a:r>
            <a:r>
              <a:rPr lang="en-US" sz="2100" b="1" i="1">
                <a:solidFill>
                  <a:srgbClr val="FF0000"/>
                </a:solidFill>
                <a:latin typeface="Times New Roman"/>
                <a:ea typeface="Times New Roman"/>
                <a:cs typeface="Times New Roman"/>
                <a:sym typeface="Times New Roman"/>
              </a:rPr>
              <a:t>flow graph node</a:t>
            </a:r>
            <a:r>
              <a:rPr lang="en-US" sz="2100" b="1" i="1">
                <a:latin typeface="Times New Roman"/>
                <a:ea typeface="Times New Roman"/>
                <a:cs typeface="Times New Roman"/>
                <a:sym typeface="Times New Roman"/>
              </a:rPr>
              <a:t>,  represents one or more </a:t>
            </a:r>
            <a:r>
              <a:rPr lang="en-US" sz="2000" b="1">
                <a:latin typeface="Times New Roman"/>
                <a:ea typeface="Times New Roman"/>
                <a:cs typeface="Times New Roman"/>
                <a:sym typeface="Times New Roman"/>
              </a:rPr>
              <a:t>procedural statements.</a:t>
            </a:r>
            <a:endParaRPr sz="2000">
              <a:latin typeface="Times New Roman"/>
              <a:ea typeface="Times New Roman"/>
              <a:cs typeface="Times New Roman"/>
              <a:sym typeface="Times New Roman"/>
            </a:endParaRPr>
          </a:p>
          <a:p>
            <a:pPr marL="832485" marR="266700" lvl="1" indent="-327660" algn="l" rtl="0">
              <a:lnSpc>
                <a:spcPct val="111500"/>
              </a:lnSpc>
              <a:spcBef>
                <a:spcPts val="96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A sequence of process boxes and a decision diamond can map into a  single node.</a:t>
            </a:r>
            <a:endParaRPr sz="2000" b="0" i="0" u="none" strike="noStrike" cap="none">
              <a:latin typeface="Times New Roman"/>
              <a:ea typeface="Times New Roman"/>
              <a:cs typeface="Times New Roman"/>
              <a:sym typeface="Times New Roman"/>
            </a:endParaRPr>
          </a:p>
          <a:p>
            <a:pPr marL="340360" marR="0" lvl="0" indent="-327660" algn="l" rtl="0">
              <a:lnSpc>
                <a:spcPct val="115714"/>
              </a:lnSpc>
              <a:spcBef>
                <a:spcPts val="650"/>
              </a:spcBef>
              <a:spcAft>
                <a:spcPts val="0"/>
              </a:spcAft>
              <a:buSzPts val="2000"/>
              <a:buFont typeface="Noto Sans Symbols"/>
              <a:buChar char="❑"/>
            </a:pPr>
            <a:r>
              <a:rPr lang="en-US" sz="2000" b="1">
                <a:latin typeface="Times New Roman"/>
                <a:ea typeface="Times New Roman"/>
                <a:cs typeface="Times New Roman"/>
                <a:sym typeface="Times New Roman"/>
              </a:rPr>
              <a:t>The arrows on the flow graph, called </a:t>
            </a:r>
            <a:r>
              <a:rPr lang="en-US" sz="2100" b="1" i="1">
                <a:solidFill>
                  <a:srgbClr val="FF0000"/>
                </a:solidFill>
                <a:latin typeface="Times New Roman"/>
                <a:ea typeface="Times New Roman"/>
                <a:cs typeface="Times New Roman"/>
                <a:sym typeface="Times New Roman"/>
              </a:rPr>
              <a:t>edges </a:t>
            </a:r>
            <a:r>
              <a:rPr lang="en-US" sz="2100" b="1" i="1">
                <a:latin typeface="Times New Roman"/>
                <a:ea typeface="Times New Roman"/>
                <a:cs typeface="Times New Roman"/>
                <a:sym typeface="Times New Roman"/>
              </a:rPr>
              <a:t>or </a:t>
            </a:r>
            <a:r>
              <a:rPr lang="en-US" sz="2100" b="1" i="1">
                <a:solidFill>
                  <a:srgbClr val="FF0000"/>
                </a:solidFill>
                <a:latin typeface="Times New Roman"/>
                <a:ea typeface="Times New Roman"/>
                <a:cs typeface="Times New Roman"/>
                <a:sym typeface="Times New Roman"/>
              </a:rPr>
              <a:t>links</a:t>
            </a:r>
            <a:r>
              <a:rPr lang="en-US" sz="2100" b="1" i="1">
                <a:latin typeface="Times New Roman"/>
                <a:ea typeface="Times New Roman"/>
                <a:cs typeface="Times New Roman"/>
                <a:sym typeface="Times New Roman"/>
              </a:rPr>
              <a:t>, represent </a:t>
            </a:r>
            <a:r>
              <a:rPr lang="en-US" sz="2000" b="1">
                <a:latin typeface="Times New Roman"/>
                <a:ea typeface="Times New Roman"/>
                <a:cs typeface="Times New Roman"/>
                <a:sym typeface="Times New Roman"/>
              </a:rPr>
              <a:t>flow of</a:t>
            </a:r>
            <a:endParaRPr sz="2000">
              <a:latin typeface="Times New Roman"/>
              <a:ea typeface="Times New Roman"/>
              <a:cs typeface="Times New Roman"/>
              <a:sym typeface="Times New Roman"/>
            </a:endParaRPr>
          </a:p>
          <a:p>
            <a:pPr marL="339725" marR="0" lvl="0" indent="0" algn="l" rtl="0">
              <a:lnSpc>
                <a:spcPct val="115500"/>
              </a:lnSpc>
              <a:spcBef>
                <a:spcPts val="0"/>
              </a:spcBef>
              <a:spcAft>
                <a:spcPts val="0"/>
              </a:spcAft>
              <a:buNone/>
            </a:pPr>
            <a:r>
              <a:rPr lang="en-US" sz="2000" b="1">
                <a:latin typeface="Times New Roman"/>
                <a:ea typeface="Times New Roman"/>
                <a:cs typeface="Times New Roman"/>
                <a:sym typeface="Times New Roman"/>
              </a:rPr>
              <a:t>control and are analogous to flowchart arrows.</a:t>
            </a:r>
            <a:endParaRPr sz="2000">
              <a:latin typeface="Times New Roman"/>
              <a:ea typeface="Times New Roman"/>
              <a:cs typeface="Times New Roman"/>
              <a:sym typeface="Times New Roman"/>
            </a:endParaRPr>
          </a:p>
          <a:p>
            <a:pPr marL="832485" marR="88265" lvl="1" indent="-327660" algn="l" rtl="0">
              <a:lnSpc>
                <a:spcPct val="111500"/>
              </a:lnSpc>
              <a:spcBef>
                <a:spcPts val="100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An edge must terminate at a node, even if the node does not represent  any procedural statements</a:t>
            </a:r>
            <a:endParaRPr sz="2000" b="0" i="0" u="none" strike="noStrike" cap="none">
              <a:latin typeface="Times New Roman"/>
              <a:ea typeface="Times New Roman"/>
              <a:cs typeface="Times New Roman"/>
              <a:sym typeface="Times New Roman"/>
            </a:endParaRPr>
          </a:p>
          <a:p>
            <a:pPr marL="340360" marR="0" lvl="0" indent="-327660" algn="l" rtl="0">
              <a:lnSpc>
                <a:spcPct val="100000"/>
              </a:lnSpc>
              <a:spcBef>
                <a:spcPts val="650"/>
              </a:spcBef>
              <a:spcAft>
                <a:spcPts val="0"/>
              </a:spcAft>
              <a:buSzPts val="2000"/>
              <a:buFont typeface="Noto Sans Symbols"/>
              <a:buChar char="❑"/>
            </a:pPr>
            <a:r>
              <a:rPr lang="en-US" sz="2000" b="1">
                <a:latin typeface="Times New Roman"/>
                <a:ea typeface="Times New Roman"/>
                <a:cs typeface="Times New Roman"/>
                <a:sym typeface="Times New Roman"/>
              </a:rPr>
              <a:t>Areas bounded by edges and nodes are called </a:t>
            </a:r>
            <a:r>
              <a:rPr lang="en-US" sz="2100" b="1" i="1">
                <a:solidFill>
                  <a:srgbClr val="FF0000"/>
                </a:solidFill>
                <a:latin typeface="Times New Roman"/>
                <a:ea typeface="Times New Roman"/>
                <a:cs typeface="Times New Roman"/>
                <a:sym typeface="Times New Roman"/>
              </a:rPr>
              <a:t>regions</a:t>
            </a:r>
            <a:r>
              <a:rPr lang="en-US" sz="2100" b="1" i="1">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a:p>
            <a:pPr marL="832485" marR="519430" lvl="1" indent="-327660" algn="l" rtl="0">
              <a:lnSpc>
                <a:spcPct val="111500"/>
              </a:lnSpc>
              <a:spcBef>
                <a:spcPts val="99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When counting regions, we include the area outside the graph as a  region.</a:t>
            </a:r>
            <a:endParaRPr sz="2000" b="0" i="0" u="none" strike="noStrike"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20"/>
          <p:cNvPicPr preferRelativeResize="0"/>
          <p:nvPr/>
        </p:nvPicPr>
        <p:blipFill rotWithShape="1">
          <a:blip r:embed="rId3">
            <a:alphaModFix/>
          </a:blip>
          <a:srcRect/>
          <a:stretch/>
        </p:blipFill>
        <p:spPr>
          <a:xfrm>
            <a:off x="609600" y="382524"/>
            <a:ext cx="4821936" cy="650748"/>
          </a:xfrm>
          <a:prstGeom prst="rect">
            <a:avLst/>
          </a:prstGeom>
          <a:noFill/>
          <a:ln>
            <a:noFill/>
          </a:ln>
        </p:spPr>
      </p:pic>
      <p:sp>
        <p:nvSpPr>
          <p:cNvPr id="395" name="Google Shape;395;p20"/>
          <p:cNvSpPr txBox="1"/>
          <p:nvPr/>
        </p:nvSpPr>
        <p:spPr>
          <a:xfrm>
            <a:off x="687425" y="1210182"/>
            <a:ext cx="7814945" cy="1387475"/>
          </a:xfrm>
          <a:prstGeom prst="rect">
            <a:avLst/>
          </a:prstGeom>
          <a:noFill/>
          <a:ln>
            <a:noFill/>
          </a:ln>
        </p:spPr>
        <p:txBody>
          <a:bodyPr spcFirstLastPara="1" wrap="square" lIns="0" tIns="40625" rIns="0" bIns="0" anchor="t" anchorCtr="0">
            <a:spAutoFit/>
          </a:bodyPr>
          <a:lstStyle/>
          <a:p>
            <a:pPr marL="339725" marR="121285" lvl="0" indent="-327660" algn="l" rtl="0">
              <a:lnSpc>
                <a:spcPct val="1115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When compound conditions are encountered in a procedural design,  the generation of a flow graph becomes slightly more complicated.</a:t>
            </a:r>
            <a:endParaRPr sz="2000">
              <a:latin typeface="Times New Roman"/>
              <a:ea typeface="Times New Roman"/>
              <a:cs typeface="Times New Roman"/>
              <a:sym typeface="Times New Roman"/>
            </a:endParaRPr>
          </a:p>
          <a:p>
            <a:pPr marL="340360" marR="0" lvl="0" indent="-327660" algn="l" rtl="0">
              <a:lnSpc>
                <a:spcPct val="115000"/>
              </a:lnSpc>
              <a:spcBef>
                <a:spcPts val="765"/>
              </a:spcBef>
              <a:spcAft>
                <a:spcPts val="0"/>
              </a:spcAft>
              <a:buSzPts val="2000"/>
              <a:buFont typeface="Noto Sans Symbols"/>
              <a:buChar char="❑"/>
            </a:pPr>
            <a:r>
              <a:rPr lang="en-US" sz="2000" b="1">
                <a:latin typeface="Times New Roman"/>
                <a:ea typeface="Times New Roman"/>
                <a:cs typeface="Times New Roman"/>
                <a:sym typeface="Times New Roman"/>
              </a:rPr>
              <a:t>Each node that contains a condition is called a </a:t>
            </a:r>
            <a:r>
              <a:rPr lang="en-US" sz="2500" b="1" i="1">
                <a:solidFill>
                  <a:srgbClr val="FF0000"/>
                </a:solidFill>
                <a:latin typeface="Times New Roman"/>
                <a:ea typeface="Times New Roman"/>
                <a:cs typeface="Times New Roman"/>
                <a:sym typeface="Times New Roman"/>
              </a:rPr>
              <a:t>predicate node </a:t>
            </a:r>
            <a:r>
              <a:rPr lang="en-US" sz="2100" b="1" i="1">
                <a:latin typeface="Times New Roman"/>
                <a:ea typeface="Times New Roman"/>
                <a:cs typeface="Times New Roman"/>
                <a:sym typeface="Times New Roman"/>
              </a:rPr>
              <a:t>and</a:t>
            </a:r>
            <a:endParaRPr sz="2100">
              <a:latin typeface="Times New Roman"/>
              <a:ea typeface="Times New Roman"/>
              <a:cs typeface="Times New Roman"/>
              <a:sym typeface="Times New Roman"/>
            </a:endParaRPr>
          </a:p>
          <a:p>
            <a:pPr marL="340360" marR="0" lvl="0" indent="0" algn="l" rtl="0">
              <a:lnSpc>
                <a:spcPct val="114047"/>
              </a:lnSpc>
              <a:spcBef>
                <a:spcPts val="0"/>
              </a:spcBef>
              <a:spcAft>
                <a:spcPts val="0"/>
              </a:spcAft>
              <a:buNone/>
            </a:pPr>
            <a:r>
              <a:rPr lang="en-US" sz="2100" b="1" i="1">
                <a:latin typeface="Times New Roman"/>
                <a:ea typeface="Times New Roman"/>
                <a:cs typeface="Times New Roman"/>
                <a:sym typeface="Times New Roman"/>
              </a:rPr>
              <a:t>is characterized by </a:t>
            </a:r>
            <a:r>
              <a:rPr lang="en-US" sz="2100" b="1" i="1">
                <a:solidFill>
                  <a:srgbClr val="C00000"/>
                </a:solidFill>
                <a:latin typeface="Times New Roman"/>
                <a:ea typeface="Times New Roman"/>
                <a:cs typeface="Times New Roman"/>
                <a:sym typeface="Times New Roman"/>
              </a:rPr>
              <a:t>two or more edges emanating from it</a:t>
            </a:r>
            <a:r>
              <a:rPr lang="en-US" sz="2100" b="1" i="1">
                <a:latin typeface="Times New Roman"/>
                <a:ea typeface="Times New Roman"/>
                <a:cs typeface="Times New Roman"/>
                <a:sym typeface="Times New Roman"/>
              </a:rPr>
              <a:t>.</a:t>
            </a:r>
            <a:endParaRPr sz="2100">
              <a:latin typeface="Times New Roman"/>
              <a:ea typeface="Times New Roman"/>
              <a:cs typeface="Times New Roman"/>
              <a:sym typeface="Times New Roman"/>
            </a:endParaRPr>
          </a:p>
        </p:txBody>
      </p:sp>
      <p:pic>
        <p:nvPicPr>
          <p:cNvPr id="396" name="Google Shape;396;p20"/>
          <p:cNvPicPr preferRelativeResize="0"/>
          <p:nvPr/>
        </p:nvPicPr>
        <p:blipFill rotWithShape="1">
          <a:blip r:embed="rId4">
            <a:alphaModFix/>
          </a:blip>
          <a:srcRect/>
          <a:stretch/>
        </p:blipFill>
        <p:spPr>
          <a:xfrm>
            <a:off x="1264919" y="2773438"/>
            <a:ext cx="6594565" cy="3749523"/>
          </a:xfrm>
          <a:prstGeom prst="rect">
            <a:avLst/>
          </a:prstGeom>
          <a:noFill/>
          <a:ln>
            <a:noFill/>
          </a:ln>
        </p:spPr>
      </p:pic>
      <p:sp>
        <p:nvSpPr>
          <p:cNvPr id="397" name="Google Shape;397;p20"/>
          <p:cNvSpPr txBox="1">
            <a:spLocks noGrp="1"/>
          </p:cNvSpPr>
          <p:nvPr>
            <p:ph type="title"/>
          </p:nvPr>
        </p:nvSpPr>
        <p:spPr>
          <a:xfrm>
            <a:off x="833723" y="462800"/>
            <a:ext cx="63891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Description of Flow Graph</a:t>
            </a:r>
            <a:endParaRPr sz="30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1"/>
          <p:cNvPicPr preferRelativeResize="0"/>
          <p:nvPr/>
        </p:nvPicPr>
        <p:blipFill rotWithShape="1">
          <a:blip r:embed="rId3">
            <a:alphaModFix/>
          </a:blip>
          <a:srcRect/>
          <a:stretch/>
        </p:blipFill>
        <p:spPr>
          <a:xfrm>
            <a:off x="457200" y="344424"/>
            <a:ext cx="4579620" cy="650748"/>
          </a:xfrm>
          <a:prstGeom prst="rect">
            <a:avLst/>
          </a:prstGeom>
          <a:noFill/>
          <a:ln>
            <a:noFill/>
          </a:ln>
        </p:spPr>
      </p:pic>
      <p:sp>
        <p:nvSpPr>
          <p:cNvPr id="403" name="Google Shape;403;p21"/>
          <p:cNvSpPr txBox="1">
            <a:spLocks noGrp="1"/>
          </p:cNvSpPr>
          <p:nvPr>
            <p:ph type="title"/>
          </p:nvPr>
        </p:nvSpPr>
        <p:spPr>
          <a:xfrm>
            <a:off x="681024" y="424688"/>
            <a:ext cx="410337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Example Code Fragment</a:t>
            </a:r>
            <a:endParaRPr sz="3000"/>
          </a:p>
        </p:txBody>
      </p:sp>
      <p:pic>
        <p:nvPicPr>
          <p:cNvPr id="404" name="Google Shape;404;p21"/>
          <p:cNvPicPr preferRelativeResize="0"/>
          <p:nvPr/>
        </p:nvPicPr>
        <p:blipFill rotWithShape="1">
          <a:blip r:embed="rId4">
            <a:alphaModFix/>
          </a:blip>
          <a:srcRect/>
          <a:stretch/>
        </p:blipFill>
        <p:spPr>
          <a:xfrm>
            <a:off x="1445421" y="1365673"/>
            <a:ext cx="3845329" cy="4339272"/>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3"/>
          <p:cNvPicPr preferRelativeResize="0"/>
          <p:nvPr/>
        </p:nvPicPr>
        <p:blipFill rotWithShape="1">
          <a:blip r:embed="rId3">
            <a:alphaModFix/>
          </a:blip>
          <a:srcRect/>
          <a:stretch/>
        </p:blipFill>
        <p:spPr>
          <a:xfrm>
            <a:off x="457200" y="344424"/>
            <a:ext cx="1795272" cy="650748"/>
          </a:xfrm>
          <a:prstGeom prst="rect">
            <a:avLst/>
          </a:prstGeom>
          <a:noFill/>
          <a:ln>
            <a:noFill/>
          </a:ln>
        </p:spPr>
      </p:pic>
      <p:sp>
        <p:nvSpPr>
          <p:cNvPr id="62" name="Google Shape;62;p3"/>
          <p:cNvSpPr txBox="1">
            <a:spLocks noGrp="1"/>
          </p:cNvSpPr>
          <p:nvPr>
            <p:ph type="title"/>
          </p:nvPr>
        </p:nvSpPr>
        <p:spPr>
          <a:xfrm>
            <a:off x="681024" y="424688"/>
            <a:ext cx="131572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Georgia"/>
                <a:ea typeface="Georgia"/>
                <a:cs typeface="Georgia"/>
                <a:sym typeface="Georgia"/>
              </a:rPr>
              <a:t>Cont’d..</a:t>
            </a:r>
            <a:endParaRPr sz="3000">
              <a:latin typeface="Georgia"/>
              <a:ea typeface="Georgia"/>
              <a:cs typeface="Georgia"/>
              <a:sym typeface="Georgia"/>
            </a:endParaRPr>
          </a:p>
        </p:txBody>
      </p:sp>
      <p:sp>
        <p:nvSpPr>
          <p:cNvPr id="63" name="Google Shape;63;p3"/>
          <p:cNvSpPr txBox="1"/>
          <p:nvPr/>
        </p:nvSpPr>
        <p:spPr>
          <a:xfrm>
            <a:off x="763625" y="1043152"/>
            <a:ext cx="4030345" cy="1854835"/>
          </a:xfrm>
          <a:prstGeom prst="rect">
            <a:avLst/>
          </a:prstGeom>
          <a:noFill/>
          <a:ln>
            <a:noFill/>
          </a:ln>
        </p:spPr>
        <p:txBody>
          <a:bodyPr spcFirstLastPara="1" wrap="square" lIns="0" tIns="73650" rIns="0" bIns="0" anchor="t" anchorCtr="0">
            <a:spAutoFit/>
          </a:bodyPr>
          <a:lstStyle/>
          <a:p>
            <a:pPr marL="355600" marR="0" lvl="0" indent="-343535" algn="l" rtl="0">
              <a:lnSpc>
                <a:spcPct val="100000"/>
              </a:lnSpc>
              <a:spcBef>
                <a:spcPts val="0"/>
              </a:spcBef>
              <a:spcAft>
                <a:spcPts val="0"/>
              </a:spcAft>
              <a:buSzPts val="2000"/>
              <a:buFont typeface="Noto Sans Symbols"/>
              <a:buChar char="❑"/>
            </a:pPr>
            <a:r>
              <a:rPr lang="en-US" sz="2000" b="1" i="0" u="none" strike="noStrike" cap="none">
                <a:latin typeface="Times New Roman"/>
                <a:ea typeface="Times New Roman"/>
                <a:cs typeface="Times New Roman"/>
                <a:sym typeface="Times New Roman"/>
              </a:rPr>
              <a:t>Typically done during unit testing</a:t>
            </a:r>
            <a:endParaRPr sz="2000" b="0" i="0" u="none" strike="noStrike" cap="none">
              <a:latin typeface="Times New Roman"/>
              <a:ea typeface="Times New Roman"/>
              <a:cs typeface="Times New Roman"/>
              <a:sym typeface="Times New Roman"/>
            </a:endParaRPr>
          </a:p>
          <a:p>
            <a:pPr marL="355600" marR="0" lvl="0" indent="-343535" algn="l" rtl="0">
              <a:lnSpc>
                <a:spcPct val="100000"/>
              </a:lnSpc>
              <a:spcBef>
                <a:spcPts val="480"/>
              </a:spcBef>
              <a:spcAft>
                <a:spcPts val="0"/>
              </a:spcAft>
              <a:buSzPts val="2000"/>
              <a:buFont typeface="Noto Sans Symbols"/>
              <a:buChar char="❑"/>
            </a:pPr>
            <a:r>
              <a:rPr lang="en-US" sz="2000" b="1" i="0" u="none" strike="noStrike" cap="none">
                <a:latin typeface="Times New Roman"/>
                <a:ea typeface="Times New Roman"/>
                <a:cs typeface="Times New Roman"/>
                <a:sym typeface="Times New Roman"/>
              </a:rPr>
              <a:t>Also known as:</a:t>
            </a:r>
            <a:endParaRPr sz="2000" b="0" i="0" u="none" strike="noStrike" cap="none">
              <a:latin typeface="Times New Roman"/>
              <a:ea typeface="Times New Roman"/>
              <a:cs typeface="Times New Roman"/>
              <a:sym typeface="Times New Roman"/>
            </a:endParaRPr>
          </a:p>
          <a:p>
            <a:pPr marL="756285" marR="0" lvl="1" indent="-287019" algn="l" rtl="0">
              <a:lnSpc>
                <a:spcPct val="100000"/>
              </a:lnSpc>
              <a:spcBef>
                <a:spcPts val="48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Structural Testing</a:t>
            </a:r>
            <a:endParaRPr sz="2000" b="0" i="0" u="none" strike="noStrike" cap="none">
              <a:latin typeface="Times New Roman"/>
              <a:ea typeface="Times New Roman"/>
              <a:cs typeface="Times New Roman"/>
              <a:sym typeface="Times New Roman"/>
            </a:endParaRPr>
          </a:p>
          <a:p>
            <a:pPr marL="756285" marR="0" lvl="1" indent="-287019" algn="l" rtl="0">
              <a:lnSpc>
                <a:spcPct val="100000"/>
              </a:lnSpc>
              <a:spcBef>
                <a:spcPts val="48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Glass-Box Testing</a:t>
            </a:r>
            <a:endParaRPr sz="2000" b="0" i="0" u="none" strike="noStrike" cap="none">
              <a:latin typeface="Times New Roman"/>
              <a:ea typeface="Times New Roman"/>
              <a:cs typeface="Times New Roman"/>
              <a:sym typeface="Times New Roman"/>
            </a:endParaRPr>
          </a:p>
          <a:p>
            <a:pPr marL="756285" marR="0" lvl="1" indent="-287019" algn="l" rtl="0">
              <a:lnSpc>
                <a:spcPct val="100000"/>
              </a:lnSpc>
              <a:spcBef>
                <a:spcPts val="48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Clear Box Testing</a:t>
            </a:r>
            <a:endParaRPr sz="2000" b="0" i="0" u="none" strike="noStrike" cap="none">
              <a:latin typeface="Times New Roman"/>
              <a:ea typeface="Times New Roman"/>
              <a:cs typeface="Times New Roman"/>
              <a:sym typeface="Times New Roman"/>
            </a:endParaRPr>
          </a:p>
        </p:txBody>
      </p:sp>
      <p:grpSp>
        <p:nvGrpSpPr>
          <p:cNvPr id="64" name="Google Shape;64;p3"/>
          <p:cNvGrpSpPr/>
          <p:nvPr/>
        </p:nvGrpSpPr>
        <p:grpSpPr>
          <a:xfrm>
            <a:off x="1921362" y="5414710"/>
            <a:ext cx="6868877" cy="997871"/>
            <a:chOff x="1921362" y="5414710"/>
            <a:chExt cx="6868877" cy="997871"/>
          </a:xfrm>
        </p:grpSpPr>
        <p:sp>
          <p:nvSpPr>
            <p:cNvPr id="65" name="Google Shape;65;p3"/>
            <p:cNvSpPr/>
            <p:nvPr/>
          </p:nvSpPr>
          <p:spPr>
            <a:xfrm>
              <a:off x="2148986" y="5601683"/>
              <a:ext cx="2508885" cy="779780"/>
            </a:xfrm>
            <a:custGeom>
              <a:avLst/>
              <a:gdLst/>
              <a:ahLst/>
              <a:cxnLst/>
              <a:rect l="l" t="t" r="r" b="b"/>
              <a:pathLst>
                <a:path w="2508885" h="779779" extrusionOk="0">
                  <a:moveTo>
                    <a:pt x="2014647" y="0"/>
                  </a:moveTo>
                  <a:lnTo>
                    <a:pt x="493979" y="0"/>
                  </a:lnTo>
                  <a:lnTo>
                    <a:pt x="441445" y="2043"/>
                  </a:lnTo>
                  <a:lnTo>
                    <a:pt x="390234" y="8065"/>
                  </a:lnTo>
                  <a:lnTo>
                    <a:pt x="340687" y="17902"/>
                  </a:lnTo>
                  <a:lnTo>
                    <a:pt x="293146" y="31391"/>
                  </a:lnTo>
                  <a:lnTo>
                    <a:pt x="247950" y="48366"/>
                  </a:lnTo>
                  <a:lnTo>
                    <a:pt x="205441" y="68666"/>
                  </a:lnTo>
                  <a:lnTo>
                    <a:pt x="165959" y="92126"/>
                  </a:lnTo>
                  <a:lnTo>
                    <a:pt x="129846" y="118583"/>
                  </a:lnTo>
                  <a:lnTo>
                    <a:pt x="97442" y="147873"/>
                  </a:lnTo>
                  <a:lnTo>
                    <a:pt x="69088" y="179833"/>
                  </a:lnTo>
                  <a:lnTo>
                    <a:pt x="45125" y="214298"/>
                  </a:lnTo>
                  <a:lnTo>
                    <a:pt x="25894" y="251106"/>
                  </a:lnTo>
                  <a:lnTo>
                    <a:pt x="11735" y="290092"/>
                  </a:lnTo>
                  <a:lnTo>
                    <a:pt x="2990" y="331093"/>
                  </a:lnTo>
                  <a:lnTo>
                    <a:pt x="0" y="373946"/>
                  </a:lnTo>
                  <a:lnTo>
                    <a:pt x="0" y="404851"/>
                  </a:lnTo>
                  <a:lnTo>
                    <a:pt x="2990" y="447719"/>
                  </a:lnTo>
                  <a:lnTo>
                    <a:pt x="11735" y="488753"/>
                  </a:lnTo>
                  <a:lnTo>
                    <a:pt x="25894" y="527784"/>
                  </a:lnTo>
                  <a:lnTo>
                    <a:pt x="45125" y="564649"/>
                  </a:lnTo>
                  <a:lnTo>
                    <a:pt x="69088" y="599179"/>
                  </a:lnTo>
                  <a:lnTo>
                    <a:pt x="97442" y="631210"/>
                  </a:lnTo>
                  <a:lnTo>
                    <a:pt x="129846" y="660574"/>
                  </a:lnTo>
                  <a:lnTo>
                    <a:pt x="165959" y="687106"/>
                  </a:lnTo>
                  <a:lnTo>
                    <a:pt x="205441" y="710640"/>
                  </a:lnTo>
                  <a:lnTo>
                    <a:pt x="247950" y="731009"/>
                  </a:lnTo>
                  <a:lnTo>
                    <a:pt x="293146" y="748047"/>
                  </a:lnTo>
                  <a:lnTo>
                    <a:pt x="340687" y="761588"/>
                  </a:lnTo>
                  <a:lnTo>
                    <a:pt x="390234" y="771466"/>
                  </a:lnTo>
                  <a:lnTo>
                    <a:pt x="441445" y="777515"/>
                  </a:lnTo>
                  <a:lnTo>
                    <a:pt x="493979" y="779568"/>
                  </a:lnTo>
                  <a:lnTo>
                    <a:pt x="2014647" y="779568"/>
                  </a:lnTo>
                  <a:lnTo>
                    <a:pt x="2067184" y="777515"/>
                  </a:lnTo>
                  <a:lnTo>
                    <a:pt x="2118402" y="771466"/>
                  </a:lnTo>
                  <a:lnTo>
                    <a:pt x="2167959" y="761588"/>
                  </a:lnTo>
                  <a:lnTo>
                    <a:pt x="2215514" y="748047"/>
                  </a:lnTo>
                  <a:lnTo>
                    <a:pt x="2260726" y="731009"/>
                  </a:lnTo>
                  <a:lnTo>
                    <a:pt x="2303252" y="710640"/>
                  </a:lnTo>
                  <a:lnTo>
                    <a:pt x="2342752" y="687106"/>
                  </a:lnTo>
                  <a:lnTo>
                    <a:pt x="2378884" y="660574"/>
                  </a:lnTo>
                  <a:lnTo>
                    <a:pt x="2411307" y="631210"/>
                  </a:lnTo>
                  <a:lnTo>
                    <a:pt x="2439678" y="599179"/>
                  </a:lnTo>
                  <a:lnTo>
                    <a:pt x="2463657" y="564649"/>
                  </a:lnTo>
                  <a:lnTo>
                    <a:pt x="2482902" y="527784"/>
                  </a:lnTo>
                  <a:lnTo>
                    <a:pt x="2497071" y="488753"/>
                  </a:lnTo>
                  <a:lnTo>
                    <a:pt x="2505822" y="447719"/>
                  </a:lnTo>
                  <a:lnTo>
                    <a:pt x="2508816" y="404851"/>
                  </a:lnTo>
                  <a:lnTo>
                    <a:pt x="2508816" y="373946"/>
                  </a:lnTo>
                  <a:lnTo>
                    <a:pt x="2505822" y="331093"/>
                  </a:lnTo>
                  <a:lnTo>
                    <a:pt x="2497071" y="290092"/>
                  </a:lnTo>
                  <a:lnTo>
                    <a:pt x="2482902" y="251106"/>
                  </a:lnTo>
                  <a:lnTo>
                    <a:pt x="2463657" y="214298"/>
                  </a:lnTo>
                  <a:lnTo>
                    <a:pt x="2439678" y="179833"/>
                  </a:lnTo>
                  <a:lnTo>
                    <a:pt x="2411307" y="147873"/>
                  </a:lnTo>
                  <a:lnTo>
                    <a:pt x="2378884" y="118583"/>
                  </a:lnTo>
                  <a:lnTo>
                    <a:pt x="2342752" y="92126"/>
                  </a:lnTo>
                  <a:lnTo>
                    <a:pt x="2303252" y="68666"/>
                  </a:lnTo>
                  <a:lnTo>
                    <a:pt x="2260726" y="48366"/>
                  </a:lnTo>
                  <a:lnTo>
                    <a:pt x="2215514" y="31391"/>
                  </a:lnTo>
                  <a:lnTo>
                    <a:pt x="2167959" y="17902"/>
                  </a:lnTo>
                  <a:lnTo>
                    <a:pt x="2118402" y="8065"/>
                  </a:lnTo>
                  <a:lnTo>
                    <a:pt x="2067184" y="2043"/>
                  </a:lnTo>
                  <a:lnTo>
                    <a:pt x="2014647" y="0"/>
                  </a:lnTo>
                  <a:close/>
                </a:path>
              </a:pathLst>
            </a:custGeom>
            <a:solidFill>
              <a:srgbClr val="6980B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 name="Google Shape;66;p3"/>
            <p:cNvSpPr/>
            <p:nvPr/>
          </p:nvSpPr>
          <p:spPr>
            <a:xfrm>
              <a:off x="1921362" y="5414710"/>
              <a:ext cx="2545715" cy="810895"/>
            </a:xfrm>
            <a:custGeom>
              <a:avLst/>
              <a:gdLst/>
              <a:ahLst/>
              <a:cxnLst/>
              <a:rect l="l" t="t" r="r" b="b"/>
              <a:pathLst>
                <a:path w="2545715" h="810895" extrusionOk="0">
                  <a:moveTo>
                    <a:pt x="2280058" y="779568"/>
                  </a:moveTo>
                  <a:lnTo>
                    <a:pt x="304141" y="779568"/>
                  </a:lnTo>
                  <a:lnTo>
                    <a:pt x="304141" y="810478"/>
                  </a:lnTo>
                  <a:lnTo>
                    <a:pt x="2280058" y="810478"/>
                  </a:lnTo>
                  <a:lnTo>
                    <a:pt x="2280058" y="779568"/>
                  </a:lnTo>
                  <a:close/>
                </a:path>
                <a:path w="2545715" h="810895" extrusionOk="0">
                  <a:moveTo>
                    <a:pt x="2355556" y="747893"/>
                  </a:moveTo>
                  <a:lnTo>
                    <a:pt x="266354" y="747893"/>
                  </a:lnTo>
                  <a:lnTo>
                    <a:pt x="266354" y="779568"/>
                  </a:lnTo>
                  <a:lnTo>
                    <a:pt x="2355556" y="779568"/>
                  </a:lnTo>
                  <a:lnTo>
                    <a:pt x="2355556" y="747893"/>
                  </a:lnTo>
                  <a:close/>
                </a:path>
                <a:path w="2545715" h="810895" extrusionOk="0">
                  <a:moveTo>
                    <a:pt x="2393304" y="716989"/>
                  </a:moveTo>
                  <a:lnTo>
                    <a:pt x="189838" y="716989"/>
                  </a:lnTo>
                  <a:lnTo>
                    <a:pt x="189838" y="747893"/>
                  </a:lnTo>
                  <a:lnTo>
                    <a:pt x="2393304" y="747893"/>
                  </a:lnTo>
                  <a:lnTo>
                    <a:pt x="2393304" y="716989"/>
                  </a:lnTo>
                  <a:close/>
                </a:path>
                <a:path w="2545715" h="810895" extrusionOk="0">
                  <a:moveTo>
                    <a:pt x="2469934" y="654406"/>
                  </a:moveTo>
                  <a:lnTo>
                    <a:pt x="114265" y="654406"/>
                  </a:lnTo>
                  <a:lnTo>
                    <a:pt x="114265" y="716989"/>
                  </a:lnTo>
                  <a:lnTo>
                    <a:pt x="2432186" y="716989"/>
                  </a:lnTo>
                  <a:lnTo>
                    <a:pt x="2432186" y="685311"/>
                  </a:lnTo>
                  <a:lnTo>
                    <a:pt x="2469934" y="685311"/>
                  </a:lnTo>
                  <a:lnTo>
                    <a:pt x="2469934" y="654406"/>
                  </a:lnTo>
                  <a:close/>
                </a:path>
                <a:path w="2545715" h="810895" extrusionOk="0">
                  <a:moveTo>
                    <a:pt x="2507683" y="186973"/>
                  </a:moveTo>
                  <a:lnTo>
                    <a:pt x="76478" y="186973"/>
                  </a:lnTo>
                  <a:lnTo>
                    <a:pt x="76478" y="248813"/>
                  </a:lnTo>
                  <a:lnTo>
                    <a:pt x="37786" y="248813"/>
                  </a:lnTo>
                  <a:lnTo>
                    <a:pt x="37786" y="373946"/>
                  </a:lnTo>
                  <a:lnTo>
                    <a:pt x="0" y="373946"/>
                  </a:lnTo>
                  <a:lnTo>
                    <a:pt x="0" y="467433"/>
                  </a:lnTo>
                  <a:lnTo>
                    <a:pt x="37786" y="467433"/>
                  </a:lnTo>
                  <a:lnTo>
                    <a:pt x="37786" y="591824"/>
                  </a:lnTo>
                  <a:lnTo>
                    <a:pt x="76478" y="591824"/>
                  </a:lnTo>
                  <a:lnTo>
                    <a:pt x="76478" y="654406"/>
                  </a:lnTo>
                  <a:lnTo>
                    <a:pt x="2507683" y="654406"/>
                  </a:lnTo>
                  <a:lnTo>
                    <a:pt x="2507683" y="623502"/>
                  </a:lnTo>
                  <a:lnTo>
                    <a:pt x="2518753" y="623502"/>
                  </a:lnTo>
                  <a:lnTo>
                    <a:pt x="2528764" y="578534"/>
                  </a:lnTo>
                  <a:lnTo>
                    <a:pt x="2535997" y="535929"/>
                  </a:lnTo>
                  <a:lnTo>
                    <a:pt x="2541213" y="492759"/>
                  </a:lnTo>
                  <a:lnTo>
                    <a:pt x="2544370" y="449056"/>
                  </a:lnTo>
                  <a:lnTo>
                    <a:pt x="2545432" y="404851"/>
                  </a:lnTo>
                  <a:lnTo>
                    <a:pt x="2544370" y="360648"/>
                  </a:lnTo>
                  <a:lnTo>
                    <a:pt x="2541213" y="316947"/>
                  </a:lnTo>
                  <a:lnTo>
                    <a:pt x="2535997" y="273779"/>
                  </a:lnTo>
                  <a:lnTo>
                    <a:pt x="2528764" y="231177"/>
                  </a:lnTo>
                  <a:lnTo>
                    <a:pt x="2525847" y="217877"/>
                  </a:lnTo>
                  <a:lnTo>
                    <a:pt x="2507683" y="217877"/>
                  </a:lnTo>
                  <a:lnTo>
                    <a:pt x="2507683" y="186973"/>
                  </a:lnTo>
                  <a:close/>
                </a:path>
                <a:path w="2545715" h="810895" extrusionOk="0">
                  <a:moveTo>
                    <a:pt x="2432186" y="124391"/>
                  </a:moveTo>
                  <a:lnTo>
                    <a:pt x="114265" y="124391"/>
                  </a:lnTo>
                  <a:lnTo>
                    <a:pt x="114265" y="186973"/>
                  </a:lnTo>
                  <a:lnTo>
                    <a:pt x="2469934" y="186973"/>
                  </a:lnTo>
                  <a:lnTo>
                    <a:pt x="2469934" y="155326"/>
                  </a:lnTo>
                  <a:lnTo>
                    <a:pt x="2432186" y="155326"/>
                  </a:lnTo>
                  <a:lnTo>
                    <a:pt x="2432186" y="124391"/>
                  </a:lnTo>
                  <a:close/>
                </a:path>
                <a:path w="2545715" h="810895" extrusionOk="0">
                  <a:moveTo>
                    <a:pt x="2393304" y="93486"/>
                  </a:moveTo>
                  <a:lnTo>
                    <a:pt x="189838" y="93486"/>
                  </a:lnTo>
                  <a:lnTo>
                    <a:pt x="189838" y="124391"/>
                  </a:lnTo>
                  <a:lnTo>
                    <a:pt x="2393304" y="124391"/>
                  </a:lnTo>
                  <a:lnTo>
                    <a:pt x="2393304" y="93486"/>
                  </a:lnTo>
                  <a:close/>
                </a:path>
                <a:path w="2545715" h="810895" extrusionOk="0">
                  <a:moveTo>
                    <a:pt x="2355556" y="61839"/>
                  </a:moveTo>
                  <a:lnTo>
                    <a:pt x="266354" y="61839"/>
                  </a:lnTo>
                  <a:lnTo>
                    <a:pt x="266354" y="93486"/>
                  </a:lnTo>
                  <a:lnTo>
                    <a:pt x="2355556" y="93486"/>
                  </a:lnTo>
                  <a:lnTo>
                    <a:pt x="2355556" y="61839"/>
                  </a:lnTo>
                  <a:close/>
                </a:path>
                <a:path w="2545715" h="810895" extrusionOk="0">
                  <a:moveTo>
                    <a:pt x="2280058" y="30904"/>
                  </a:moveTo>
                  <a:lnTo>
                    <a:pt x="304141" y="30904"/>
                  </a:lnTo>
                  <a:lnTo>
                    <a:pt x="304141" y="61839"/>
                  </a:lnTo>
                  <a:lnTo>
                    <a:pt x="2280058" y="61839"/>
                  </a:lnTo>
                  <a:lnTo>
                    <a:pt x="2280058" y="30904"/>
                  </a:lnTo>
                  <a:close/>
                </a:path>
                <a:path w="2545715" h="810895" extrusionOk="0">
                  <a:moveTo>
                    <a:pt x="2090220" y="0"/>
                  </a:moveTo>
                  <a:lnTo>
                    <a:pt x="456192" y="0"/>
                  </a:lnTo>
                  <a:lnTo>
                    <a:pt x="456192" y="30904"/>
                  </a:lnTo>
                  <a:lnTo>
                    <a:pt x="2090220" y="30904"/>
                  </a:lnTo>
                  <a:lnTo>
                    <a:pt x="2090220" y="0"/>
                  </a:lnTo>
                  <a:close/>
                </a:path>
              </a:pathLst>
            </a:custGeom>
            <a:solidFill>
              <a:srgbClr val="D7E7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67" name="Google Shape;67;p3"/>
            <p:cNvPicPr preferRelativeResize="0"/>
            <p:nvPr/>
          </p:nvPicPr>
          <p:blipFill rotWithShape="1">
            <a:blip r:embed="rId4">
              <a:alphaModFix/>
            </a:blip>
            <a:srcRect/>
            <a:stretch/>
          </p:blipFill>
          <p:spPr>
            <a:xfrm>
              <a:off x="1959148" y="5414710"/>
              <a:ext cx="2432148" cy="810478"/>
            </a:xfrm>
            <a:prstGeom prst="rect">
              <a:avLst/>
            </a:prstGeom>
            <a:noFill/>
            <a:ln>
              <a:noFill/>
            </a:ln>
          </p:spPr>
        </p:pic>
        <p:pic>
          <p:nvPicPr>
            <p:cNvPr id="68" name="Google Shape;68;p3"/>
            <p:cNvPicPr preferRelativeResize="0"/>
            <p:nvPr/>
          </p:nvPicPr>
          <p:blipFill rotWithShape="1">
            <a:blip r:embed="rId5">
              <a:alphaModFix/>
            </a:blip>
            <a:srcRect/>
            <a:stretch/>
          </p:blipFill>
          <p:spPr>
            <a:xfrm>
              <a:off x="3136945" y="5757010"/>
              <a:ext cx="114303" cy="94229"/>
            </a:xfrm>
            <a:prstGeom prst="rect">
              <a:avLst/>
            </a:prstGeom>
            <a:noFill/>
            <a:ln>
              <a:noFill/>
            </a:ln>
          </p:spPr>
        </p:pic>
        <p:sp>
          <p:nvSpPr>
            <p:cNvPr id="69" name="Google Shape;69;p3"/>
            <p:cNvSpPr/>
            <p:nvPr/>
          </p:nvSpPr>
          <p:spPr>
            <a:xfrm>
              <a:off x="1921362" y="5414710"/>
              <a:ext cx="2379345" cy="704215"/>
            </a:xfrm>
            <a:custGeom>
              <a:avLst/>
              <a:gdLst/>
              <a:ahLst/>
              <a:cxnLst/>
              <a:rect l="l" t="t" r="r" b="b"/>
              <a:pathLst>
                <a:path w="2379345" h="704214" extrusionOk="0">
                  <a:moveTo>
                    <a:pt x="0" y="404851"/>
                  </a:moveTo>
                  <a:lnTo>
                    <a:pt x="2979" y="448113"/>
                  </a:lnTo>
                  <a:lnTo>
                    <a:pt x="11692" y="490254"/>
                  </a:lnTo>
                  <a:lnTo>
                    <a:pt x="25803" y="530998"/>
                  </a:lnTo>
                  <a:lnTo>
                    <a:pt x="44977" y="570069"/>
                  </a:lnTo>
                  <a:lnTo>
                    <a:pt x="68878" y="607192"/>
                  </a:lnTo>
                  <a:lnTo>
                    <a:pt x="97170" y="642089"/>
                  </a:lnTo>
                  <a:lnTo>
                    <a:pt x="129517" y="674485"/>
                  </a:lnTo>
                  <a:lnTo>
                    <a:pt x="165583" y="704104"/>
                  </a:lnTo>
                </a:path>
                <a:path w="2379345" h="704214" extrusionOk="0">
                  <a:moveTo>
                    <a:pt x="2378766" y="79758"/>
                  </a:moveTo>
                  <a:lnTo>
                    <a:pt x="2336245" y="56544"/>
                  </a:lnTo>
                  <a:lnTo>
                    <a:pt x="2291041" y="36928"/>
                  </a:lnTo>
                  <a:lnTo>
                    <a:pt x="2243495" y="21188"/>
                  </a:lnTo>
                  <a:lnTo>
                    <a:pt x="2193948" y="9601"/>
                  </a:lnTo>
                  <a:lnTo>
                    <a:pt x="2142743" y="2446"/>
                  </a:lnTo>
                  <a:lnTo>
                    <a:pt x="2090220" y="0"/>
                  </a:lnTo>
                  <a:lnTo>
                    <a:pt x="493979" y="0"/>
                  </a:lnTo>
                  <a:lnTo>
                    <a:pt x="441280" y="2446"/>
                  </a:lnTo>
                  <a:lnTo>
                    <a:pt x="389950" y="9601"/>
                  </a:lnTo>
                  <a:lnTo>
                    <a:pt x="340325" y="21188"/>
                  </a:lnTo>
                  <a:lnTo>
                    <a:pt x="292740" y="36928"/>
                  </a:lnTo>
                  <a:lnTo>
                    <a:pt x="247530" y="56544"/>
                  </a:lnTo>
                  <a:lnTo>
                    <a:pt x="205033" y="79758"/>
                  </a:lnTo>
                  <a:lnTo>
                    <a:pt x="165583" y="106294"/>
                  </a:lnTo>
                  <a:lnTo>
                    <a:pt x="129517" y="135874"/>
                  </a:lnTo>
                  <a:lnTo>
                    <a:pt x="97170" y="168220"/>
                  </a:lnTo>
                  <a:lnTo>
                    <a:pt x="68878" y="203055"/>
                  </a:lnTo>
                  <a:lnTo>
                    <a:pt x="44977" y="240101"/>
                  </a:lnTo>
                  <a:lnTo>
                    <a:pt x="25803" y="279081"/>
                  </a:lnTo>
                  <a:lnTo>
                    <a:pt x="11692" y="319718"/>
                  </a:lnTo>
                  <a:lnTo>
                    <a:pt x="2979" y="361733"/>
                  </a:lnTo>
                  <a:lnTo>
                    <a:pt x="0" y="404851"/>
                  </a:lnTo>
                </a:path>
              </a:pathLst>
            </a:custGeom>
            <a:noFill/>
            <a:ln w="687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0" name="Google Shape;70;p3"/>
            <p:cNvSpPr/>
            <p:nvPr/>
          </p:nvSpPr>
          <p:spPr>
            <a:xfrm>
              <a:off x="6215314" y="5601686"/>
              <a:ext cx="2574925" cy="810895"/>
            </a:xfrm>
            <a:custGeom>
              <a:avLst/>
              <a:gdLst/>
              <a:ahLst/>
              <a:cxnLst/>
              <a:rect l="l" t="t" r="r" b="b"/>
              <a:pathLst>
                <a:path w="2574925" h="810895" extrusionOk="0">
                  <a:moveTo>
                    <a:pt x="0" y="810475"/>
                  </a:moveTo>
                  <a:lnTo>
                    <a:pt x="2574838" y="810475"/>
                  </a:lnTo>
                  <a:lnTo>
                    <a:pt x="2574838" y="0"/>
                  </a:lnTo>
                  <a:lnTo>
                    <a:pt x="0" y="0"/>
                  </a:lnTo>
                  <a:lnTo>
                    <a:pt x="0" y="810475"/>
                  </a:lnTo>
                  <a:close/>
                </a:path>
              </a:pathLst>
            </a:custGeom>
            <a:solidFill>
              <a:srgbClr val="6D79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grpSp>
        <p:nvGrpSpPr>
          <p:cNvPr id="71" name="Google Shape;71;p3"/>
          <p:cNvGrpSpPr/>
          <p:nvPr/>
        </p:nvGrpSpPr>
        <p:grpSpPr>
          <a:xfrm>
            <a:off x="1921362" y="3231354"/>
            <a:ext cx="2774609" cy="1216348"/>
            <a:chOff x="1921362" y="3231354"/>
            <a:chExt cx="2774609" cy="1216348"/>
          </a:xfrm>
        </p:grpSpPr>
        <p:sp>
          <p:nvSpPr>
            <p:cNvPr id="72" name="Google Shape;72;p3"/>
            <p:cNvSpPr/>
            <p:nvPr/>
          </p:nvSpPr>
          <p:spPr>
            <a:xfrm>
              <a:off x="2148986" y="3449974"/>
              <a:ext cx="2546985" cy="779780"/>
            </a:xfrm>
            <a:custGeom>
              <a:avLst/>
              <a:gdLst/>
              <a:ahLst/>
              <a:cxnLst/>
              <a:rect l="l" t="t" r="r" b="b"/>
              <a:pathLst>
                <a:path w="2546985" h="779779" extrusionOk="0">
                  <a:moveTo>
                    <a:pt x="2546413" y="0"/>
                  </a:moveTo>
                  <a:lnTo>
                    <a:pt x="0" y="0"/>
                  </a:lnTo>
                  <a:lnTo>
                    <a:pt x="0" y="779571"/>
                  </a:lnTo>
                  <a:lnTo>
                    <a:pt x="2546413" y="779571"/>
                  </a:lnTo>
                  <a:lnTo>
                    <a:pt x="2546413" y="0"/>
                  </a:lnTo>
                  <a:close/>
                </a:path>
              </a:pathLst>
            </a:custGeom>
            <a:solidFill>
              <a:srgbClr val="6D79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3" name="Google Shape;73;p3"/>
            <p:cNvSpPr/>
            <p:nvPr/>
          </p:nvSpPr>
          <p:spPr>
            <a:xfrm>
              <a:off x="3061410" y="4042572"/>
              <a:ext cx="266700" cy="405130"/>
            </a:xfrm>
            <a:custGeom>
              <a:avLst/>
              <a:gdLst/>
              <a:ahLst/>
              <a:cxnLst/>
              <a:rect l="l" t="t" r="r" b="b"/>
              <a:pathLst>
                <a:path w="266700" h="405129" extrusionOk="0">
                  <a:moveTo>
                    <a:pt x="239931" y="311364"/>
                  </a:moveTo>
                  <a:lnTo>
                    <a:pt x="152051" y="311364"/>
                  </a:lnTo>
                  <a:lnTo>
                    <a:pt x="266316" y="404851"/>
                  </a:lnTo>
                  <a:lnTo>
                    <a:pt x="239931" y="311364"/>
                  </a:lnTo>
                  <a:close/>
                </a:path>
                <a:path w="266700" h="405129" extrusionOk="0">
                  <a:moveTo>
                    <a:pt x="152051" y="0"/>
                  </a:moveTo>
                  <a:lnTo>
                    <a:pt x="0" y="404851"/>
                  </a:lnTo>
                  <a:lnTo>
                    <a:pt x="152051" y="311364"/>
                  </a:lnTo>
                  <a:lnTo>
                    <a:pt x="239931" y="311364"/>
                  </a:lnTo>
                  <a:lnTo>
                    <a:pt x="15205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4" name="Google Shape;74;p3"/>
            <p:cNvSpPr/>
            <p:nvPr/>
          </p:nvSpPr>
          <p:spPr>
            <a:xfrm>
              <a:off x="3061410" y="4042572"/>
              <a:ext cx="266700" cy="405130"/>
            </a:xfrm>
            <a:custGeom>
              <a:avLst/>
              <a:gdLst/>
              <a:ahLst/>
              <a:cxnLst/>
              <a:rect l="l" t="t" r="r" b="b"/>
              <a:pathLst>
                <a:path w="266700" h="405129" extrusionOk="0">
                  <a:moveTo>
                    <a:pt x="152051" y="0"/>
                  </a:moveTo>
                  <a:lnTo>
                    <a:pt x="239931" y="311364"/>
                  </a:lnTo>
                  <a:lnTo>
                    <a:pt x="152051" y="311364"/>
                  </a:lnTo>
                  <a:lnTo>
                    <a:pt x="0" y="404851"/>
                  </a:lnTo>
                  <a:lnTo>
                    <a:pt x="152051" y="0"/>
                  </a:lnTo>
                </a:path>
                <a:path w="266700" h="405129" extrusionOk="0">
                  <a:moveTo>
                    <a:pt x="239931" y="311364"/>
                  </a:moveTo>
                  <a:lnTo>
                    <a:pt x="152051" y="311364"/>
                  </a:lnTo>
                  <a:lnTo>
                    <a:pt x="266316" y="404851"/>
                  </a:lnTo>
                  <a:lnTo>
                    <a:pt x="239931" y="311364"/>
                  </a:lnTo>
                </a:path>
              </a:pathLst>
            </a:custGeom>
            <a:noFill/>
            <a:ln w="687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75" name="Google Shape;75;p3"/>
            <p:cNvPicPr preferRelativeResize="0"/>
            <p:nvPr/>
          </p:nvPicPr>
          <p:blipFill rotWithShape="1">
            <a:blip r:embed="rId6">
              <a:alphaModFix/>
            </a:blip>
            <a:srcRect/>
            <a:stretch/>
          </p:blipFill>
          <p:spPr>
            <a:xfrm>
              <a:off x="1921362" y="3231354"/>
              <a:ext cx="2584200" cy="811218"/>
            </a:xfrm>
            <a:prstGeom prst="rect">
              <a:avLst/>
            </a:prstGeom>
            <a:noFill/>
            <a:ln>
              <a:noFill/>
            </a:ln>
          </p:spPr>
        </p:pic>
        <p:pic>
          <p:nvPicPr>
            <p:cNvPr id="76" name="Google Shape;76;p3"/>
            <p:cNvPicPr preferRelativeResize="0"/>
            <p:nvPr/>
          </p:nvPicPr>
          <p:blipFill rotWithShape="1">
            <a:blip r:embed="rId7">
              <a:alphaModFix/>
            </a:blip>
            <a:srcRect/>
            <a:stretch/>
          </p:blipFill>
          <p:spPr>
            <a:xfrm>
              <a:off x="1959148" y="3231354"/>
              <a:ext cx="2432148" cy="811218"/>
            </a:xfrm>
            <a:prstGeom prst="rect">
              <a:avLst/>
            </a:prstGeom>
            <a:noFill/>
            <a:ln>
              <a:noFill/>
            </a:ln>
          </p:spPr>
        </p:pic>
        <p:pic>
          <p:nvPicPr>
            <p:cNvPr id="77" name="Google Shape;77;p3"/>
            <p:cNvPicPr preferRelativeResize="0"/>
            <p:nvPr/>
          </p:nvPicPr>
          <p:blipFill rotWithShape="1">
            <a:blip r:embed="rId8">
              <a:alphaModFix/>
            </a:blip>
            <a:srcRect/>
            <a:stretch/>
          </p:blipFill>
          <p:spPr>
            <a:xfrm>
              <a:off x="3136945" y="3574365"/>
              <a:ext cx="114303" cy="93486"/>
            </a:xfrm>
            <a:prstGeom prst="rect">
              <a:avLst/>
            </a:prstGeom>
            <a:noFill/>
            <a:ln>
              <a:noFill/>
            </a:ln>
          </p:spPr>
        </p:pic>
        <p:sp>
          <p:nvSpPr>
            <p:cNvPr id="78" name="Google Shape;78;p3"/>
            <p:cNvSpPr/>
            <p:nvPr/>
          </p:nvSpPr>
          <p:spPr>
            <a:xfrm>
              <a:off x="1921362" y="3231354"/>
              <a:ext cx="2584450" cy="811530"/>
            </a:xfrm>
            <a:custGeom>
              <a:avLst/>
              <a:gdLst/>
              <a:ahLst/>
              <a:cxnLst/>
              <a:rect l="l" t="t" r="r" b="b"/>
              <a:pathLst>
                <a:path w="2584450" h="811529" extrusionOk="0">
                  <a:moveTo>
                    <a:pt x="0" y="811218"/>
                  </a:moveTo>
                  <a:lnTo>
                    <a:pt x="2584200" y="811218"/>
                  </a:lnTo>
                  <a:lnTo>
                    <a:pt x="2584200" y="0"/>
                  </a:lnTo>
                  <a:lnTo>
                    <a:pt x="0" y="0"/>
                  </a:lnTo>
                  <a:lnTo>
                    <a:pt x="0" y="811218"/>
                  </a:lnTo>
                  <a:close/>
                </a:path>
              </a:pathLst>
            </a:custGeom>
            <a:noFill/>
            <a:ln w="631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79" name="Google Shape;79;p3"/>
          <p:cNvSpPr txBox="1"/>
          <p:nvPr/>
        </p:nvSpPr>
        <p:spPr>
          <a:xfrm>
            <a:off x="2440428" y="5432416"/>
            <a:ext cx="1602740" cy="675005"/>
          </a:xfrm>
          <a:prstGeom prst="rect">
            <a:avLst/>
          </a:prstGeom>
          <a:noFill/>
          <a:ln>
            <a:noFill/>
          </a:ln>
        </p:spPr>
        <p:txBody>
          <a:bodyPr spcFirstLastPara="1" wrap="square" lIns="0" tIns="43800" rIns="0" bIns="0" anchor="t" anchorCtr="0">
            <a:spAutoFit/>
          </a:bodyPr>
          <a:lstStyle/>
          <a:p>
            <a:pPr marL="506094" marR="5080" lvl="0" indent="-494029" algn="l" rtl="0">
              <a:lnSpc>
                <a:spcPct val="111818"/>
              </a:lnSpc>
              <a:spcBef>
                <a:spcPts val="0"/>
              </a:spcBef>
              <a:spcAft>
                <a:spcPts val="0"/>
              </a:spcAft>
              <a:buNone/>
            </a:pPr>
            <a:r>
              <a:rPr lang="en-US" sz="2200">
                <a:latin typeface="Times New Roman"/>
                <a:ea typeface="Times New Roman"/>
                <a:cs typeface="Times New Roman"/>
                <a:sym typeface="Times New Roman"/>
              </a:rPr>
              <a:t>Component  code</a:t>
            </a:r>
            <a:endParaRPr sz="2200">
              <a:latin typeface="Times New Roman"/>
              <a:ea typeface="Times New Roman"/>
              <a:cs typeface="Times New Roman"/>
              <a:sym typeface="Times New Roman"/>
            </a:endParaRPr>
          </a:p>
        </p:txBody>
      </p:sp>
      <p:grpSp>
        <p:nvGrpSpPr>
          <p:cNvPr id="80" name="Google Shape;80;p3"/>
          <p:cNvGrpSpPr/>
          <p:nvPr/>
        </p:nvGrpSpPr>
        <p:grpSpPr>
          <a:xfrm>
            <a:off x="5948808" y="5414713"/>
            <a:ext cx="2584450" cy="810895"/>
            <a:chOff x="5948808" y="5414713"/>
            <a:chExt cx="2584450" cy="810895"/>
          </a:xfrm>
        </p:grpSpPr>
        <p:pic>
          <p:nvPicPr>
            <p:cNvPr id="81" name="Google Shape;81;p3"/>
            <p:cNvPicPr preferRelativeResize="0"/>
            <p:nvPr/>
          </p:nvPicPr>
          <p:blipFill rotWithShape="1">
            <a:blip r:embed="rId9">
              <a:alphaModFix/>
            </a:blip>
            <a:srcRect/>
            <a:stretch/>
          </p:blipFill>
          <p:spPr>
            <a:xfrm>
              <a:off x="5948883" y="5414713"/>
              <a:ext cx="2584124" cy="810475"/>
            </a:xfrm>
            <a:prstGeom prst="rect">
              <a:avLst/>
            </a:prstGeom>
            <a:noFill/>
            <a:ln>
              <a:noFill/>
            </a:ln>
          </p:spPr>
        </p:pic>
        <p:pic>
          <p:nvPicPr>
            <p:cNvPr id="82" name="Google Shape;82;p3"/>
            <p:cNvPicPr preferRelativeResize="0"/>
            <p:nvPr/>
          </p:nvPicPr>
          <p:blipFill rotWithShape="1">
            <a:blip r:embed="rId10">
              <a:alphaModFix/>
            </a:blip>
            <a:srcRect/>
            <a:stretch/>
          </p:blipFill>
          <p:spPr>
            <a:xfrm>
              <a:off x="6025438" y="5414713"/>
              <a:ext cx="2431015" cy="810475"/>
            </a:xfrm>
            <a:prstGeom prst="rect">
              <a:avLst/>
            </a:prstGeom>
            <a:noFill/>
            <a:ln>
              <a:noFill/>
            </a:ln>
          </p:spPr>
        </p:pic>
        <p:pic>
          <p:nvPicPr>
            <p:cNvPr id="83" name="Google Shape;83;p3"/>
            <p:cNvPicPr preferRelativeResize="0"/>
            <p:nvPr/>
          </p:nvPicPr>
          <p:blipFill rotWithShape="1">
            <a:blip r:embed="rId11">
              <a:alphaModFix/>
            </a:blip>
            <a:srcRect/>
            <a:stretch/>
          </p:blipFill>
          <p:spPr>
            <a:xfrm>
              <a:off x="7165448" y="5757010"/>
              <a:ext cx="113246" cy="94229"/>
            </a:xfrm>
            <a:prstGeom prst="rect">
              <a:avLst/>
            </a:prstGeom>
            <a:noFill/>
            <a:ln>
              <a:noFill/>
            </a:ln>
          </p:spPr>
        </p:pic>
        <p:sp>
          <p:nvSpPr>
            <p:cNvPr id="84" name="Google Shape;84;p3"/>
            <p:cNvSpPr/>
            <p:nvPr/>
          </p:nvSpPr>
          <p:spPr>
            <a:xfrm>
              <a:off x="5948808" y="5414713"/>
              <a:ext cx="2584450" cy="810895"/>
            </a:xfrm>
            <a:custGeom>
              <a:avLst/>
              <a:gdLst/>
              <a:ahLst/>
              <a:cxnLst/>
              <a:rect l="l" t="t" r="r" b="b"/>
              <a:pathLst>
                <a:path w="2584450" h="810895" extrusionOk="0">
                  <a:moveTo>
                    <a:pt x="0" y="810475"/>
                  </a:moveTo>
                  <a:lnTo>
                    <a:pt x="2584200" y="810475"/>
                  </a:lnTo>
                  <a:lnTo>
                    <a:pt x="2584200" y="0"/>
                  </a:lnTo>
                  <a:lnTo>
                    <a:pt x="0" y="0"/>
                  </a:lnTo>
                  <a:lnTo>
                    <a:pt x="0" y="810475"/>
                  </a:lnTo>
                  <a:close/>
                </a:path>
              </a:pathLst>
            </a:custGeom>
            <a:noFill/>
            <a:ln w="631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85" name="Google Shape;85;p3"/>
          <p:cNvSpPr txBox="1"/>
          <p:nvPr/>
        </p:nvSpPr>
        <p:spPr>
          <a:xfrm>
            <a:off x="6961740" y="5432416"/>
            <a:ext cx="577215" cy="36258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2200">
                <a:latin typeface="Times New Roman"/>
                <a:ea typeface="Times New Roman"/>
                <a:cs typeface="Times New Roman"/>
                <a:sym typeface="Times New Roman"/>
              </a:rPr>
              <a:t>Test</a:t>
            </a:r>
            <a:endParaRPr sz="2200">
              <a:latin typeface="Times New Roman"/>
              <a:ea typeface="Times New Roman"/>
              <a:cs typeface="Times New Roman"/>
              <a:sym typeface="Times New Roman"/>
            </a:endParaRPr>
          </a:p>
        </p:txBody>
      </p:sp>
      <p:sp>
        <p:nvSpPr>
          <p:cNvPr id="86" name="Google Shape;86;p3"/>
          <p:cNvSpPr txBox="1"/>
          <p:nvPr/>
        </p:nvSpPr>
        <p:spPr>
          <a:xfrm>
            <a:off x="6734116" y="5744554"/>
            <a:ext cx="1033144" cy="36258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2200">
                <a:latin typeface="Times New Roman"/>
                <a:ea typeface="Times New Roman"/>
                <a:cs typeface="Times New Roman"/>
                <a:sym typeface="Times New Roman"/>
              </a:rPr>
              <a:t>outputs</a:t>
            </a:r>
            <a:endParaRPr sz="2200">
              <a:latin typeface="Times New Roman"/>
              <a:ea typeface="Times New Roman"/>
              <a:cs typeface="Times New Roman"/>
              <a:sym typeface="Times New Roman"/>
            </a:endParaRPr>
          </a:p>
        </p:txBody>
      </p:sp>
      <p:sp>
        <p:nvSpPr>
          <p:cNvPr id="87" name="Google Shape;87;p3"/>
          <p:cNvSpPr txBox="1"/>
          <p:nvPr/>
        </p:nvSpPr>
        <p:spPr>
          <a:xfrm>
            <a:off x="1921362" y="3231354"/>
            <a:ext cx="2584450" cy="811530"/>
          </a:xfrm>
          <a:prstGeom prst="rect">
            <a:avLst/>
          </a:prstGeom>
          <a:noFill/>
          <a:ln w="63675" cap="flat" cmpd="sng">
            <a:solidFill>
              <a:srgbClr val="000000"/>
            </a:solidFill>
            <a:prstDash val="solid"/>
            <a:round/>
            <a:headEnd type="none" w="sm" len="sm"/>
            <a:tailEnd type="none" w="sm" len="sm"/>
          </a:ln>
        </p:spPr>
        <p:txBody>
          <a:bodyPr spcFirstLastPara="1" wrap="square" lIns="0" tIns="156825" rIns="0" bIns="0" anchor="t" anchorCtr="0">
            <a:spAutoFit/>
          </a:bodyPr>
          <a:lstStyle/>
          <a:p>
            <a:pPr marL="683260" marR="0" lvl="0" indent="0" algn="l" rtl="0">
              <a:lnSpc>
                <a:spcPct val="100000"/>
              </a:lnSpc>
              <a:spcBef>
                <a:spcPts val="0"/>
              </a:spcBef>
              <a:spcAft>
                <a:spcPts val="0"/>
              </a:spcAft>
              <a:buNone/>
            </a:pPr>
            <a:r>
              <a:rPr lang="en-US" sz="2200">
                <a:latin typeface="Times New Roman"/>
                <a:ea typeface="Times New Roman"/>
                <a:cs typeface="Times New Roman"/>
                <a:sym typeface="Times New Roman"/>
              </a:rPr>
              <a:t>Test data</a:t>
            </a:r>
            <a:endParaRPr sz="2200">
              <a:latin typeface="Times New Roman"/>
              <a:ea typeface="Times New Roman"/>
              <a:cs typeface="Times New Roman"/>
              <a:sym typeface="Times New Roman"/>
            </a:endParaRPr>
          </a:p>
        </p:txBody>
      </p:sp>
      <p:sp>
        <p:nvSpPr>
          <p:cNvPr id="88" name="Google Shape;88;p3"/>
          <p:cNvSpPr txBox="1"/>
          <p:nvPr/>
        </p:nvSpPr>
        <p:spPr>
          <a:xfrm>
            <a:off x="2668996" y="4559389"/>
            <a:ext cx="1070610" cy="36258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2200">
                <a:latin typeface="Times New Roman"/>
                <a:ea typeface="Times New Roman"/>
                <a:cs typeface="Times New Roman"/>
                <a:sym typeface="Times New Roman"/>
              </a:rPr>
              <a:t>Derives</a:t>
            </a:r>
            <a:endParaRPr sz="2200">
              <a:latin typeface="Times New Roman"/>
              <a:ea typeface="Times New Roman"/>
              <a:cs typeface="Times New Roman"/>
              <a:sym typeface="Times New Roman"/>
            </a:endParaRPr>
          </a:p>
        </p:txBody>
      </p:sp>
      <p:sp>
        <p:nvSpPr>
          <p:cNvPr id="89" name="Google Shape;89;p3"/>
          <p:cNvSpPr/>
          <p:nvPr/>
        </p:nvSpPr>
        <p:spPr>
          <a:xfrm>
            <a:off x="3213462" y="4292127"/>
            <a:ext cx="0" cy="311785"/>
          </a:xfrm>
          <a:custGeom>
            <a:avLst/>
            <a:gdLst/>
            <a:ahLst/>
            <a:cxnLst/>
            <a:rect l="l" t="t" r="r" b="b"/>
            <a:pathLst>
              <a:path w="120000" h="311785" extrusionOk="0">
                <a:moveTo>
                  <a:pt x="0" y="311364"/>
                </a:moveTo>
                <a:lnTo>
                  <a:pt x="0" y="0"/>
                </a:lnTo>
              </a:path>
            </a:pathLst>
          </a:custGeom>
          <a:noFill/>
          <a:ln w="377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3"/>
          <p:cNvSpPr txBox="1"/>
          <p:nvPr/>
        </p:nvSpPr>
        <p:spPr>
          <a:xfrm>
            <a:off x="503217" y="4528485"/>
            <a:ext cx="690880" cy="362585"/>
          </a:xfrm>
          <a:prstGeom prst="rect">
            <a:avLst/>
          </a:prstGeom>
          <a:noFill/>
          <a:ln>
            <a:noFill/>
          </a:ln>
        </p:spPr>
        <p:txBody>
          <a:bodyPr spcFirstLastPara="1" wrap="square" lIns="0" tIns="13950" rIns="0" bIns="0" anchor="t" anchorCtr="0">
            <a:spAutoFit/>
          </a:bodyPr>
          <a:lstStyle/>
          <a:p>
            <a:pPr marL="12700" marR="0" lvl="0" indent="0" algn="l" rtl="0">
              <a:lnSpc>
                <a:spcPct val="100000"/>
              </a:lnSpc>
              <a:spcBef>
                <a:spcPts val="0"/>
              </a:spcBef>
              <a:spcAft>
                <a:spcPts val="0"/>
              </a:spcAft>
              <a:buNone/>
            </a:pPr>
            <a:r>
              <a:rPr lang="en-US" sz="2200">
                <a:latin typeface="Times New Roman"/>
                <a:ea typeface="Times New Roman"/>
                <a:cs typeface="Times New Roman"/>
                <a:sym typeface="Times New Roman"/>
              </a:rPr>
              <a:t>Tests</a:t>
            </a:r>
            <a:endParaRPr sz="2200">
              <a:latin typeface="Times New Roman"/>
              <a:ea typeface="Times New Roman"/>
              <a:cs typeface="Times New Roman"/>
              <a:sym typeface="Times New Roman"/>
            </a:endParaRPr>
          </a:p>
        </p:txBody>
      </p:sp>
      <p:sp>
        <p:nvSpPr>
          <p:cNvPr id="91" name="Google Shape;91;p3"/>
          <p:cNvSpPr/>
          <p:nvPr/>
        </p:nvSpPr>
        <p:spPr>
          <a:xfrm>
            <a:off x="820044" y="3636947"/>
            <a:ext cx="1101725" cy="967105"/>
          </a:xfrm>
          <a:custGeom>
            <a:avLst/>
            <a:gdLst/>
            <a:ahLst/>
            <a:cxnLst/>
            <a:rect l="l" t="t" r="r" b="b"/>
            <a:pathLst>
              <a:path w="1101725" h="967104" extrusionOk="0">
                <a:moveTo>
                  <a:pt x="1101318" y="0"/>
                </a:moveTo>
                <a:lnTo>
                  <a:pt x="0" y="0"/>
                </a:lnTo>
                <a:lnTo>
                  <a:pt x="0" y="966544"/>
                </a:lnTo>
              </a:path>
            </a:pathLst>
          </a:custGeom>
          <a:noFill/>
          <a:ln w="339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nvGrpSpPr>
          <p:cNvPr id="92" name="Google Shape;92;p3"/>
          <p:cNvGrpSpPr/>
          <p:nvPr/>
        </p:nvGrpSpPr>
        <p:grpSpPr>
          <a:xfrm>
            <a:off x="820044" y="4883952"/>
            <a:ext cx="5128809" cy="1029658"/>
            <a:chOff x="820044" y="4883952"/>
            <a:chExt cx="5128809" cy="1029658"/>
          </a:xfrm>
        </p:grpSpPr>
        <p:sp>
          <p:nvSpPr>
            <p:cNvPr id="93" name="Google Shape;93;p3"/>
            <p:cNvSpPr/>
            <p:nvPr/>
          </p:nvSpPr>
          <p:spPr>
            <a:xfrm>
              <a:off x="3213462" y="4915630"/>
              <a:ext cx="0" cy="499109"/>
            </a:xfrm>
            <a:custGeom>
              <a:avLst/>
              <a:gdLst/>
              <a:ahLst/>
              <a:cxnLst/>
              <a:rect l="l" t="t" r="r" b="b"/>
              <a:pathLst>
                <a:path w="120000" h="499110" extrusionOk="0">
                  <a:moveTo>
                    <a:pt x="0" y="499080"/>
                  </a:moveTo>
                  <a:lnTo>
                    <a:pt x="0" y="0"/>
                  </a:lnTo>
                </a:path>
              </a:pathLst>
            </a:custGeom>
            <a:noFill/>
            <a:ln w="377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4" name="Google Shape;94;p3"/>
            <p:cNvSpPr/>
            <p:nvPr/>
          </p:nvSpPr>
          <p:spPr>
            <a:xfrm>
              <a:off x="1427382" y="5695170"/>
              <a:ext cx="494030" cy="218440"/>
            </a:xfrm>
            <a:custGeom>
              <a:avLst/>
              <a:gdLst/>
              <a:ahLst/>
              <a:cxnLst/>
              <a:rect l="l" t="t" r="r" b="b"/>
              <a:pathLst>
                <a:path w="494030" h="218439" extrusionOk="0">
                  <a:moveTo>
                    <a:pt x="0" y="0"/>
                  </a:moveTo>
                  <a:lnTo>
                    <a:pt x="114265" y="124391"/>
                  </a:lnTo>
                  <a:lnTo>
                    <a:pt x="0" y="217877"/>
                  </a:lnTo>
                  <a:lnTo>
                    <a:pt x="493979" y="12439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5" name="Google Shape;95;p3"/>
            <p:cNvSpPr/>
            <p:nvPr/>
          </p:nvSpPr>
          <p:spPr>
            <a:xfrm>
              <a:off x="1427382" y="5695170"/>
              <a:ext cx="494030" cy="218440"/>
            </a:xfrm>
            <a:custGeom>
              <a:avLst/>
              <a:gdLst/>
              <a:ahLst/>
              <a:cxnLst/>
              <a:rect l="l" t="t" r="r" b="b"/>
              <a:pathLst>
                <a:path w="494030" h="218439" extrusionOk="0">
                  <a:moveTo>
                    <a:pt x="114265" y="124391"/>
                  </a:moveTo>
                  <a:lnTo>
                    <a:pt x="0" y="0"/>
                  </a:lnTo>
                  <a:lnTo>
                    <a:pt x="493979" y="124391"/>
                  </a:lnTo>
                  <a:lnTo>
                    <a:pt x="0" y="217877"/>
                  </a:lnTo>
                  <a:lnTo>
                    <a:pt x="114265" y="124391"/>
                  </a:lnTo>
                </a:path>
              </a:pathLst>
            </a:custGeom>
            <a:noFill/>
            <a:ln w="641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6" name="Google Shape;96;p3"/>
            <p:cNvSpPr/>
            <p:nvPr/>
          </p:nvSpPr>
          <p:spPr>
            <a:xfrm>
              <a:off x="820044" y="4883952"/>
              <a:ext cx="836294" cy="935990"/>
            </a:xfrm>
            <a:custGeom>
              <a:avLst/>
              <a:gdLst/>
              <a:ahLst/>
              <a:cxnLst/>
              <a:rect l="l" t="t" r="r" b="b"/>
              <a:pathLst>
                <a:path w="836294" h="935989" extrusionOk="0">
                  <a:moveTo>
                    <a:pt x="0" y="0"/>
                  </a:moveTo>
                  <a:lnTo>
                    <a:pt x="0" y="935609"/>
                  </a:lnTo>
                  <a:lnTo>
                    <a:pt x="835907" y="935609"/>
                  </a:lnTo>
                </a:path>
              </a:pathLst>
            </a:custGeom>
            <a:noFill/>
            <a:ln w="347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7" name="Google Shape;97;p3"/>
            <p:cNvSpPr/>
            <p:nvPr/>
          </p:nvSpPr>
          <p:spPr>
            <a:xfrm>
              <a:off x="5493558" y="5695170"/>
              <a:ext cx="455295" cy="218440"/>
            </a:xfrm>
            <a:custGeom>
              <a:avLst/>
              <a:gdLst/>
              <a:ahLst/>
              <a:cxnLst/>
              <a:rect l="l" t="t" r="r" b="b"/>
              <a:pathLst>
                <a:path w="455295" h="218439" extrusionOk="0">
                  <a:moveTo>
                    <a:pt x="0" y="0"/>
                  </a:moveTo>
                  <a:lnTo>
                    <a:pt x="75497" y="124391"/>
                  </a:lnTo>
                  <a:lnTo>
                    <a:pt x="0" y="217877"/>
                  </a:lnTo>
                  <a:lnTo>
                    <a:pt x="455249" y="12439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 name="Google Shape;98;p3"/>
            <p:cNvSpPr/>
            <p:nvPr/>
          </p:nvSpPr>
          <p:spPr>
            <a:xfrm>
              <a:off x="5493558" y="5695170"/>
              <a:ext cx="455295" cy="218440"/>
            </a:xfrm>
            <a:custGeom>
              <a:avLst/>
              <a:gdLst/>
              <a:ahLst/>
              <a:cxnLst/>
              <a:rect l="l" t="t" r="r" b="b"/>
              <a:pathLst>
                <a:path w="455295" h="218439" extrusionOk="0">
                  <a:moveTo>
                    <a:pt x="75497" y="124391"/>
                  </a:moveTo>
                  <a:lnTo>
                    <a:pt x="0" y="0"/>
                  </a:lnTo>
                  <a:lnTo>
                    <a:pt x="455249" y="124391"/>
                  </a:lnTo>
                  <a:lnTo>
                    <a:pt x="0" y="217877"/>
                  </a:lnTo>
                  <a:lnTo>
                    <a:pt x="75497" y="124391"/>
                  </a:lnTo>
                </a:path>
              </a:pathLst>
            </a:custGeom>
            <a:noFill/>
            <a:ln w="644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 name="Google Shape;99;p3"/>
            <p:cNvSpPr/>
            <p:nvPr/>
          </p:nvSpPr>
          <p:spPr>
            <a:xfrm>
              <a:off x="4505675" y="5819561"/>
              <a:ext cx="1139190" cy="0"/>
            </a:xfrm>
            <a:custGeom>
              <a:avLst/>
              <a:gdLst/>
              <a:ahLst/>
              <a:cxnLst/>
              <a:rect l="l" t="t" r="r" b="b"/>
              <a:pathLst>
                <a:path w="1139189" h="120000" extrusionOk="0">
                  <a:moveTo>
                    <a:pt x="0" y="0"/>
                  </a:moveTo>
                  <a:lnTo>
                    <a:pt x="1138878" y="0"/>
                  </a:lnTo>
                </a:path>
              </a:pathLst>
            </a:custGeom>
            <a:noFill/>
            <a:ln w="309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22"/>
          <p:cNvPicPr preferRelativeResize="0"/>
          <p:nvPr/>
        </p:nvPicPr>
        <p:blipFill rotWithShape="1">
          <a:blip r:embed="rId3">
            <a:alphaModFix/>
          </a:blip>
          <a:srcRect/>
          <a:stretch/>
        </p:blipFill>
        <p:spPr>
          <a:xfrm>
            <a:off x="457200" y="344424"/>
            <a:ext cx="5274564" cy="650748"/>
          </a:xfrm>
          <a:prstGeom prst="rect">
            <a:avLst/>
          </a:prstGeom>
          <a:noFill/>
          <a:ln>
            <a:noFill/>
          </a:ln>
        </p:spPr>
      </p:pic>
      <p:sp>
        <p:nvSpPr>
          <p:cNvPr id="410" name="Google Shape;410;p22"/>
          <p:cNvSpPr txBox="1">
            <a:spLocks noGrp="1"/>
          </p:cNvSpPr>
          <p:nvPr>
            <p:ph type="title"/>
          </p:nvPr>
        </p:nvSpPr>
        <p:spPr>
          <a:xfrm>
            <a:off x="210901" y="432500"/>
            <a:ext cx="72180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Example Control Flow Graph</a:t>
            </a:r>
            <a:endParaRPr sz="3000"/>
          </a:p>
        </p:txBody>
      </p:sp>
      <p:grpSp>
        <p:nvGrpSpPr>
          <p:cNvPr id="411" name="Google Shape;411;p22"/>
          <p:cNvGrpSpPr/>
          <p:nvPr/>
        </p:nvGrpSpPr>
        <p:grpSpPr>
          <a:xfrm>
            <a:off x="762000" y="914400"/>
            <a:ext cx="8077200" cy="5616575"/>
            <a:chOff x="762000" y="914400"/>
            <a:chExt cx="8077200" cy="5616575"/>
          </a:xfrm>
        </p:grpSpPr>
        <p:pic>
          <p:nvPicPr>
            <p:cNvPr id="412" name="Google Shape;412;p22"/>
            <p:cNvPicPr preferRelativeResize="0"/>
            <p:nvPr/>
          </p:nvPicPr>
          <p:blipFill rotWithShape="1">
            <a:blip r:embed="rId4">
              <a:alphaModFix/>
            </a:blip>
            <a:srcRect/>
            <a:stretch/>
          </p:blipFill>
          <p:spPr>
            <a:xfrm>
              <a:off x="5105400" y="914400"/>
              <a:ext cx="3733800" cy="5616575"/>
            </a:xfrm>
            <a:prstGeom prst="rect">
              <a:avLst/>
            </a:prstGeom>
            <a:noFill/>
            <a:ln>
              <a:noFill/>
            </a:ln>
          </p:spPr>
        </p:pic>
        <p:pic>
          <p:nvPicPr>
            <p:cNvPr id="413" name="Google Shape;413;p22"/>
            <p:cNvPicPr preferRelativeResize="0"/>
            <p:nvPr/>
          </p:nvPicPr>
          <p:blipFill rotWithShape="1">
            <a:blip r:embed="rId5">
              <a:alphaModFix/>
            </a:blip>
            <a:srcRect/>
            <a:stretch/>
          </p:blipFill>
          <p:spPr>
            <a:xfrm>
              <a:off x="762000" y="1344273"/>
              <a:ext cx="4040365" cy="4675526"/>
            </a:xfrm>
            <a:prstGeom prst="rect">
              <a:avLst/>
            </a:prstGeom>
            <a:noFill/>
            <a:ln>
              <a:noFill/>
            </a:ln>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39"/>
          <p:cNvPicPr preferRelativeResize="0"/>
          <p:nvPr/>
        </p:nvPicPr>
        <p:blipFill rotWithShape="1">
          <a:blip r:embed="rId3">
            <a:alphaModFix/>
          </a:blip>
          <a:srcRect/>
          <a:stretch/>
        </p:blipFill>
        <p:spPr>
          <a:xfrm>
            <a:off x="457200" y="344424"/>
            <a:ext cx="3421379" cy="650748"/>
          </a:xfrm>
          <a:prstGeom prst="rect">
            <a:avLst/>
          </a:prstGeom>
          <a:noFill/>
          <a:ln>
            <a:noFill/>
          </a:ln>
        </p:spPr>
      </p:pic>
      <p:sp>
        <p:nvSpPr>
          <p:cNvPr id="419" name="Google Shape;419;p39"/>
          <p:cNvSpPr txBox="1">
            <a:spLocks noGrp="1"/>
          </p:cNvSpPr>
          <p:nvPr>
            <p:ph type="title"/>
          </p:nvPr>
        </p:nvSpPr>
        <p:spPr>
          <a:xfrm>
            <a:off x="681024" y="424688"/>
            <a:ext cx="294640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Independent Path</a:t>
            </a:r>
            <a:endParaRPr sz="3000"/>
          </a:p>
        </p:txBody>
      </p:sp>
      <p:sp>
        <p:nvSpPr>
          <p:cNvPr id="420" name="Google Shape;420;p39"/>
          <p:cNvSpPr txBox="1"/>
          <p:nvPr/>
        </p:nvSpPr>
        <p:spPr>
          <a:xfrm>
            <a:off x="681025" y="1196425"/>
            <a:ext cx="4722600" cy="5663400"/>
          </a:xfrm>
          <a:prstGeom prst="rect">
            <a:avLst/>
          </a:prstGeom>
          <a:noFill/>
          <a:ln>
            <a:noFill/>
          </a:ln>
        </p:spPr>
        <p:txBody>
          <a:bodyPr spcFirstLastPara="1" wrap="square" lIns="0" tIns="53975" rIns="0" bIns="0" anchor="t" anchorCtr="0">
            <a:spAutoFit/>
          </a:bodyPr>
          <a:lstStyle/>
          <a:p>
            <a:pPr marL="339725" marR="91440" lvl="0" indent="-327660" algn="l" rtl="0">
              <a:lnSpc>
                <a:spcPct val="10619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An </a:t>
            </a:r>
            <a:r>
              <a:rPr lang="en-US" sz="2100" b="1" i="1">
                <a:solidFill>
                  <a:srgbClr val="FF0000"/>
                </a:solidFill>
                <a:latin typeface="Times New Roman"/>
                <a:ea typeface="Times New Roman"/>
                <a:cs typeface="Times New Roman"/>
                <a:sym typeface="Times New Roman"/>
              </a:rPr>
              <a:t>independent path </a:t>
            </a:r>
            <a:r>
              <a:rPr lang="en-US" sz="2000" b="1">
                <a:latin typeface="Times New Roman"/>
                <a:ea typeface="Times New Roman"/>
                <a:cs typeface="Times New Roman"/>
                <a:sym typeface="Times New Roman"/>
              </a:rPr>
              <a:t>is any path  through the program that introduces  at least one new set of processing  statements or a new condition.</a:t>
            </a:r>
            <a:endParaRPr sz="2000">
              <a:latin typeface="Times New Roman"/>
              <a:ea typeface="Times New Roman"/>
              <a:cs typeface="Times New Roman"/>
              <a:sym typeface="Times New Roman"/>
            </a:endParaRPr>
          </a:p>
          <a:p>
            <a:pPr marL="339725" marR="5080" lvl="0" indent="-327660" algn="l" rtl="0">
              <a:lnSpc>
                <a:spcPct val="111500"/>
              </a:lnSpc>
              <a:spcBef>
                <a:spcPts val="969"/>
              </a:spcBef>
              <a:spcAft>
                <a:spcPts val="0"/>
              </a:spcAft>
              <a:buSzPts val="2000"/>
              <a:buFont typeface="Noto Sans Symbols"/>
              <a:buChar char="❑"/>
            </a:pPr>
            <a:r>
              <a:rPr lang="en-US" sz="2000" b="1">
                <a:latin typeface="Times New Roman"/>
                <a:ea typeface="Times New Roman"/>
                <a:cs typeface="Times New Roman"/>
                <a:sym typeface="Times New Roman"/>
              </a:rPr>
              <a:t>When stated in terms of a flow graph,  an independent path must move  along at least one edge that has not  been traversed before the path is  defined.</a:t>
            </a:r>
            <a:endParaRPr sz="2000">
              <a:latin typeface="Times New Roman"/>
              <a:ea typeface="Times New Roman"/>
              <a:cs typeface="Times New Roman"/>
              <a:sym typeface="Times New Roman"/>
            </a:endParaRPr>
          </a:p>
          <a:p>
            <a:pPr marL="339725" marR="43815" lvl="0" indent="-327660" algn="l" rtl="0">
              <a:lnSpc>
                <a:spcPct val="111500"/>
              </a:lnSpc>
              <a:spcBef>
                <a:spcPts val="975"/>
              </a:spcBef>
              <a:spcAft>
                <a:spcPts val="0"/>
              </a:spcAft>
              <a:buSzPts val="2000"/>
              <a:buFont typeface="Noto Sans Symbols"/>
              <a:buChar char="❑"/>
            </a:pPr>
            <a:r>
              <a:rPr lang="en-US" sz="2000" b="1">
                <a:latin typeface="Times New Roman"/>
                <a:ea typeface="Times New Roman"/>
                <a:cs typeface="Times New Roman"/>
                <a:sym typeface="Times New Roman"/>
              </a:rPr>
              <a:t>For example, a set of independent  paths for the flow graph illustrated in  Figure B is</a:t>
            </a:r>
            <a:endParaRPr sz="2000">
              <a:latin typeface="Times New Roman"/>
              <a:ea typeface="Times New Roman"/>
              <a:cs typeface="Times New Roman"/>
              <a:sym typeface="Times New Roman"/>
            </a:endParaRPr>
          </a:p>
          <a:p>
            <a:pPr marL="832485" marR="0" lvl="1" indent="-328295" algn="l" rtl="0">
              <a:lnSpc>
                <a:spcPct val="100000"/>
              </a:lnSpc>
              <a:spcBef>
                <a:spcPts val="750"/>
              </a:spcBef>
              <a:spcAft>
                <a:spcPts val="0"/>
              </a:spcAft>
              <a:buSzPts val="1600"/>
              <a:buFont typeface="Noto Sans Symbols"/>
              <a:buChar char="●"/>
            </a:pPr>
            <a:r>
              <a:rPr lang="en-US" sz="2000" b="1" i="0" u="none" strike="noStrike" cap="none">
                <a:latin typeface="Times New Roman"/>
                <a:ea typeface="Times New Roman"/>
                <a:cs typeface="Times New Roman"/>
                <a:sym typeface="Times New Roman"/>
              </a:rPr>
              <a:t>path 1</a:t>
            </a:r>
            <a:r>
              <a:rPr lang="en-US" sz="2000" b="0" i="0" u="none" strike="noStrike" cap="none">
                <a:latin typeface="Times New Roman"/>
                <a:ea typeface="Times New Roman"/>
                <a:cs typeface="Times New Roman"/>
                <a:sym typeface="Times New Roman"/>
              </a:rPr>
              <a:t>: 1-11</a:t>
            </a:r>
            <a:endParaRPr sz="2000" b="0" i="0" u="none" strike="noStrike" cap="none">
              <a:latin typeface="Times New Roman"/>
              <a:ea typeface="Times New Roman"/>
              <a:cs typeface="Times New Roman"/>
              <a:sym typeface="Times New Roman"/>
            </a:endParaRPr>
          </a:p>
          <a:p>
            <a:pPr marL="832485" marR="0" lvl="1" indent="-328295" algn="l" rtl="0">
              <a:lnSpc>
                <a:spcPct val="100000"/>
              </a:lnSpc>
              <a:spcBef>
                <a:spcPts val="795"/>
              </a:spcBef>
              <a:spcAft>
                <a:spcPts val="0"/>
              </a:spcAft>
              <a:buSzPts val="1600"/>
              <a:buFont typeface="Noto Sans Symbols"/>
              <a:buChar char="●"/>
            </a:pPr>
            <a:r>
              <a:rPr lang="en-US" sz="2000" b="1" i="0" u="none" strike="noStrike" cap="none">
                <a:latin typeface="Times New Roman"/>
                <a:ea typeface="Times New Roman"/>
                <a:cs typeface="Times New Roman"/>
                <a:sym typeface="Times New Roman"/>
              </a:rPr>
              <a:t>path 2</a:t>
            </a:r>
            <a:r>
              <a:rPr lang="en-US" sz="2000" b="0" i="0" u="none" strike="noStrike" cap="none">
                <a:latin typeface="Times New Roman"/>
                <a:ea typeface="Times New Roman"/>
                <a:cs typeface="Times New Roman"/>
                <a:sym typeface="Times New Roman"/>
              </a:rPr>
              <a:t>: 1-2-3-4-5-10-1-11</a:t>
            </a:r>
            <a:endParaRPr sz="2000" b="0" i="0" u="none" strike="noStrike" cap="none">
              <a:latin typeface="Times New Roman"/>
              <a:ea typeface="Times New Roman"/>
              <a:cs typeface="Times New Roman"/>
              <a:sym typeface="Times New Roman"/>
            </a:endParaRPr>
          </a:p>
          <a:p>
            <a:pPr marL="832485" marR="0" lvl="1" indent="-328295" algn="l" rtl="0">
              <a:lnSpc>
                <a:spcPct val="100000"/>
              </a:lnSpc>
              <a:spcBef>
                <a:spcPts val="790"/>
              </a:spcBef>
              <a:spcAft>
                <a:spcPts val="0"/>
              </a:spcAft>
              <a:buSzPts val="1600"/>
              <a:buFont typeface="Noto Sans Symbols"/>
              <a:buChar char="●"/>
            </a:pPr>
            <a:r>
              <a:rPr lang="en-US" sz="2000" b="1" i="0" u="none" strike="noStrike" cap="none">
                <a:latin typeface="Times New Roman"/>
                <a:ea typeface="Times New Roman"/>
                <a:cs typeface="Times New Roman"/>
                <a:sym typeface="Times New Roman"/>
              </a:rPr>
              <a:t>path 3</a:t>
            </a:r>
            <a:r>
              <a:rPr lang="en-US" sz="2000" b="0" i="0" u="none" strike="noStrike" cap="none">
                <a:latin typeface="Times New Roman"/>
                <a:ea typeface="Times New Roman"/>
                <a:cs typeface="Times New Roman"/>
                <a:sym typeface="Times New Roman"/>
              </a:rPr>
              <a:t>: 1-2-3-6-8-9-10-1-11</a:t>
            </a:r>
            <a:endParaRPr sz="2000" b="0" i="0" u="none" strike="noStrike" cap="none">
              <a:latin typeface="Times New Roman"/>
              <a:ea typeface="Times New Roman"/>
              <a:cs typeface="Times New Roman"/>
              <a:sym typeface="Times New Roman"/>
            </a:endParaRPr>
          </a:p>
          <a:p>
            <a:pPr marL="832485" marR="0" lvl="1" indent="-328295" algn="l" rtl="0">
              <a:lnSpc>
                <a:spcPct val="100000"/>
              </a:lnSpc>
              <a:spcBef>
                <a:spcPts val="795"/>
              </a:spcBef>
              <a:spcAft>
                <a:spcPts val="0"/>
              </a:spcAft>
              <a:buSzPts val="1600"/>
              <a:buFont typeface="Noto Sans Symbols"/>
              <a:buChar char="●"/>
            </a:pPr>
            <a:r>
              <a:rPr lang="en-US" sz="2000" b="1" i="0" u="none" strike="noStrike" cap="none">
                <a:latin typeface="Times New Roman"/>
                <a:ea typeface="Times New Roman"/>
                <a:cs typeface="Times New Roman"/>
                <a:sym typeface="Times New Roman"/>
              </a:rPr>
              <a:t>path 4</a:t>
            </a:r>
            <a:r>
              <a:rPr lang="en-US" sz="2000" b="0" i="0" u="none" strike="noStrike" cap="none">
                <a:latin typeface="Times New Roman"/>
                <a:ea typeface="Times New Roman"/>
                <a:cs typeface="Times New Roman"/>
                <a:sym typeface="Times New Roman"/>
              </a:rPr>
              <a:t>: 1-2-3-6-7-9-10-1-11</a:t>
            </a:r>
            <a:endParaRPr sz="2000" b="0" i="0" u="none" strike="noStrike" cap="none">
              <a:latin typeface="Times New Roman"/>
              <a:ea typeface="Times New Roman"/>
              <a:cs typeface="Times New Roman"/>
              <a:sym typeface="Times New Roman"/>
            </a:endParaRPr>
          </a:p>
        </p:txBody>
      </p:sp>
      <p:pic>
        <p:nvPicPr>
          <p:cNvPr id="421" name="Google Shape;421;p39"/>
          <p:cNvPicPr preferRelativeResize="0"/>
          <p:nvPr/>
        </p:nvPicPr>
        <p:blipFill rotWithShape="1">
          <a:blip r:embed="rId4">
            <a:alphaModFix/>
          </a:blip>
          <a:srcRect/>
          <a:stretch/>
        </p:blipFill>
        <p:spPr>
          <a:xfrm>
            <a:off x="5341600" y="2156850"/>
            <a:ext cx="3505950" cy="374255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0"/>
          <p:cNvPicPr preferRelativeResize="0"/>
          <p:nvPr/>
        </p:nvPicPr>
        <p:blipFill rotWithShape="1">
          <a:blip r:embed="rId3">
            <a:alphaModFix/>
          </a:blip>
          <a:srcRect/>
          <a:stretch/>
        </p:blipFill>
        <p:spPr>
          <a:xfrm>
            <a:off x="457200" y="344424"/>
            <a:ext cx="1978152" cy="650748"/>
          </a:xfrm>
          <a:prstGeom prst="rect">
            <a:avLst/>
          </a:prstGeom>
          <a:noFill/>
          <a:ln>
            <a:noFill/>
          </a:ln>
        </p:spPr>
      </p:pic>
      <p:sp>
        <p:nvSpPr>
          <p:cNvPr id="427" name="Google Shape;427;p40"/>
          <p:cNvSpPr txBox="1">
            <a:spLocks noGrp="1"/>
          </p:cNvSpPr>
          <p:nvPr>
            <p:ph type="title"/>
          </p:nvPr>
        </p:nvSpPr>
        <p:spPr>
          <a:xfrm>
            <a:off x="681024" y="424688"/>
            <a:ext cx="149860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Georgia"/>
                <a:ea typeface="Georgia"/>
                <a:cs typeface="Georgia"/>
                <a:sym typeface="Georgia"/>
              </a:rPr>
              <a:t>Cont’d…</a:t>
            </a:r>
            <a:endParaRPr sz="3000">
              <a:latin typeface="Georgia"/>
              <a:ea typeface="Georgia"/>
              <a:cs typeface="Georgia"/>
              <a:sym typeface="Georgia"/>
            </a:endParaRPr>
          </a:p>
        </p:txBody>
      </p:sp>
      <p:sp>
        <p:nvSpPr>
          <p:cNvPr id="428" name="Google Shape;428;p40"/>
          <p:cNvSpPr txBox="1"/>
          <p:nvPr/>
        </p:nvSpPr>
        <p:spPr>
          <a:xfrm>
            <a:off x="687425" y="957808"/>
            <a:ext cx="7825740" cy="5605145"/>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Note that each new path introduces a new edge.</a:t>
            </a:r>
            <a:endParaRPr sz="2000">
              <a:latin typeface="Times New Roman"/>
              <a:ea typeface="Times New Roman"/>
              <a:cs typeface="Times New Roman"/>
              <a:sym typeface="Times New Roman"/>
            </a:endParaRPr>
          </a:p>
          <a:p>
            <a:pPr marL="340360" marR="0" lvl="0" indent="-327660" algn="l" rtl="0">
              <a:lnSpc>
                <a:spcPct val="100000"/>
              </a:lnSpc>
              <a:spcBef>
                <a:spcPts val="790"/>
              </a:spcBef>
              <a:spcAft>
                <a:spcPts val="0"/>
              </a:spcAft>
              <a:buSzPts val="2000"/>
              <a:buFont typeface="Noto Sans Symbols"/>
              <a:buChar char="❑"/>
            </a:pPr>
            <a:r>
              <a:rPr lang="en-US" sz="2000" b="1">
                <a:latin typeface="Times New Roman"/>
                <a:ea typeface="Times New Roman"/>
                <a:cs typeface="Times New Roman"/>
                <a:sym typeface="Times New Roman"/>
              </a:rPr>
              <a:t>The following path:</a:t>
            </a:r>
            <a:endParaRPr sz="2000">
              <a:latin typeface="Times New Roman"/>
              <a:ea typeface="Times New Roman"/>
              <a:cs typeface="Times New Roman"/>
              <a:sym typeface="Times New Roman"/>
            </a:endParaRPr>
          </a:p>
          <a:p>
            <a:pPr marL="832485" marR="0" lvl="1" indent="-328295" algn="l" rtl="0">
              <a:lnSpc>
                <a:spcPct val="100000"/>
              </a:lnSpc>
              <a:spcBef>
                <a:spcPts val="79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1-2-3-4-5-10-1-2-3-6-8-9-10-1-11</a:t>
            </a:r>
            <a:endParaRPr sz="2000" b="0" i="0" u="none" strike="noStrike" cap="none">
              <a:latin typeface="Times New Roman"/>
              <a:ea typeface="Times New Roman"/>
              <a:cs typeface="Times New Roman"/>
              <a:sym typeface="Times New Roman"/>
            </a:endParaRPr>
          </a:p>
          <a:p>
            <a:pPr marL="832485" marR="112395" lvl="1" indent="-327660" algn="l" rtl="0">
              <a:lnSpc>
                <a:spcPct val="106190"/>
              </a:lnSpc>
              <a:spcBef>
                <a:spcPts val="1010"/>
              </a:spcBef>
              <a:spcAft>
                <a:spcPts val="0"/>
              </a:spcAft>
              <a:buSzPts val="1600"/>
              <a:buFont typeface="Noto Sans Symbols"/>
              <a:buChar char="●"/>
            </a:pPr>
            <a:r>
              <a:rPr lang="en-US" sz="2000" b="1" i="0" u="none" strike="noStrike" cap="none">
                <a:latin typeface="Times New Roman"/>
                <a:ea typeface="Times New Roman"/>
                <a:cs typeface="Times New Roman"/>
                <a:sym typeface="Times New Roman"/>
              </a:rPr>
              <a:t>is not considered to be an </a:t>
            </a:r>
            <a:r>
              <a:rPr lang="en-US" sz="2100" b="1" i="1" u="none" strike="noStrike" cap="none">
                <a:solidFill>
                  <a:srgbClr val="FF0000"/>
                </a:solidFill>
                <a:latin typeface="Times New Roman"/>
                <a:ea typeface="Times New Roman"/>
                <a:cs typeface="Times New Roman"/>
                <a:sym typeface="Times New Roman"/>
              </a:rPr>
              <a:t>independent path </a:t>
            </a:r>
            <a:r>
              <a:rPr lang="en-US" sz="2000" b="1" i="0" u="none" strike="noStrike" cap="none">
                <a:latin typeface="Times New Roman"/>
                <a:ea typeface="Times New Roman"/>
                <a:cs typeface="Times New Roman"/>
                <a:sym typeface="Times New Roman"/>
              </a:rPr>
              <a:t>because it is simply  a combination of already specified paths and does not traverse  any new edges.</a:t>
            </a:r>
            <a:endParaRPr sz="2000" b="0" i="0" u="none" strike="noStrike" cap="none">
              <a:latin typeface="Times New Roman"/>
              <a:ea typeface="Times New Roman"/>
              <a:cs typeface="Times New Roman"/>
              <a:sym typeface="Times New Roman"/>
            </a:endParaRPr>
          </a:p>
          <a:p>
            <a:pPr marL="339725" marR="5080" lvl="0" indent="-327660" algn="l" rtl="0">
              <a:lnSpc>
                <a:spcPct val="91700"/>
              </a:lnSpc>
              <a:spcBef>
                <a:spcPts val="860"/>
              </a:spcBef>
              <a:spcAft>
                <a:spcPts val="0"/>
              </a:spcAft>
              <a:buSzPts val="2000"/>
              <a:buFont typeface="Noto Sans Symbols"/>
              <a:buChar char="❑"/>
            </a:pPr>
            <a:r>
              <a:rPr lang="en-US" sz="2000" b="1">
                <a:latin typeface="Times New Roman"/>
                <a:ea typeface="Times New Roman"/>
                <a:cs typeface="Times New Roman"/>
                <a:sym typeface="Times New Roman"/>
              </a:rPr>
              <a:t>Paths 1, 2, 3, 4 and 6 constitute a </a:t>
            </a:r>
            <a:r>
              <a:rPr lang="en-US" sz="2100" b="1" i="1">
                <a:solidFill>
                  <a:srgbClr val="FF0000"/>
                </a:solidFill>
                <a:latin typeface="Times New Roman"/>
                <a:ea typeface="Times New Roman"/>
                <a:cs typeface="Times New Roman"/>
                <a:sym typeface="Times New Roman"/>
              </a:rPr>
              <a:t>basis set </a:t>
            </a:r>
            <a:r>
              <a:rPr lang="en-US" sz="2000" b="1">
                <a:latin typeface="Times New Roman"/>
                <a:ea typeface="Times New Roman"/>
                <a:cs typeface="Times New Roman"/>
                <a:sym typeface="Times New Roman"/>
              </a:rPr>
              <a:t>for the flow graph in </a:t>
            </a:r>
            <a:r>
              <a:rPr lang="en-US" sz="2100" b="1" i="1">
                <a:latin typeface="Times New Roman"/>
                <a:ea typeface="Times New Roman"/>
                <a:cs typeface="Times New Roman"/>
                <a:sym typeface="Times New Roman"/>
              </a:rPr>
              <a:t>Figure  B </a:t>
            </a:r>
            <a:r>
              <a:rPr lang="en-US" sz="2000" b="1">
                <a:latin typeface="Times New Roman"/>
                <a:ea typeface="Times New Roman"/>
                <a:cs typeface="Times New Roman"/>
                <a:sym typeface="Times New Roman"/>
              </a:rPr>
              <a:t>That is, if tests can be designed to force execution of these paths (a  basis set), every statement in the program will have been guaranteed  to be executed at least one time and every condition will have been  executed on its true and false sides.</a:t>
            </a:r>
            <a:endParaRPr sz="2000">
              <a:latin typeface="Times New Roman"/>
              <a:ea typeface="Times New Roman"/>
              <a:cs typeface="Times New Roman"/>
              <a:sym typeface="Times New Roman"/>
            </a:endParaRPr>
          </a:p>
          <a:p>
            <a:pPr marL="339725" marR="195580" lvl="0" indent="-327660" algn="l" rtl="0">
              <a:lnSpc>
                <a:spcPct val="111500"/>
              </a:lnSpc>
              <a:spcBef>
                <a:spcPts val="1005"/>
              </a:spcBef>
              <a:spcAft>
                <a:spcPts val="0"/>
              </a:spcAft>
              <a:buSzPts val="2000"/>
              <a:buFont typeface="Noto Sans Symbols"/>
              <a:buChar char="❑"/>
            </a:pPr>
            <a:r>
              <a:rPr lang="en-US" sz="2000" b="1">
                <a:latin typeface="Times New Roman"/>
                <a:ea typeface="Times New Roman"/>
                <a:cs typeface="Times New Roman"/>
                <a:sym typeface="Times New Roman"/>
              </a:rPr>
              <a:t>It should be noted that the basis set is not unique. In fact, a number  of different basis sets can be derived for a given procedural design.</a:t>
            </a:r>
            <a:endParaRPr sz="2000">
              <a:latin typeface="Times New Roman"/>
              <a:ea typeface="Times New Roman"/>
              <a:cs typeface="Times New Roman"/>
              <a:sym typeface="Times New Roman"/>
            </a:endParaRPr>
          </a:p>
          <a:p>
            <a:pPr marL="339725" marR="878839" lvl="0" indent="-327660" algn="just" rtl="0">
              <a:lnSpc>
                <a:spcPct val="93100"/>
              </a:lnSpc>
              <a:spcBef>
                <a:spcPts val="1065"/>
              </a:spcBef>
              <a:spcAft>
                <a:spcPts val="0"/>
              </a:spcAft>
              <a:buClr>
                <a:srgbClr val="000000"/>
              </a:buClr>
              <a:buSzPts val="2400"/>
              <a:buFont typeface="Noto Sans Symbols"/>
              <a:buChar char="❑"/>
            </a:pPr>
            <a:r>
              <a:rPr lang="en-US" sz="2400" b="1">
                <a:solidFill>
                  <a:srgbClr val="C00000"/>
                </a:solidFill>
                <a:latin typeface="Times New Roman"/>
                <a:ea typeface="Times New Roman"/>
                <a:cs typeface="Times New Roman"/>
                <a:sym typeface="Times New Roman"/>
              </a:rPr>
              <a:t>How do we know how many paths to look for? </a:t>
            </a:r>
            <a:r>
              <a:rPr lang="en-US" sz="2400" b="1">
                <a:latin typeface="Times New Roman"/>
                <a:ea typeface="Times New Roman"/>
                <a:cs typeface="Times New Roman"/>
                <a:sym typeface="Times New Roman"/>
              </a:rPr>
              <a:t>The  computation of </a:t>
            </a:r>
            <a:r>
              <a:rPr lang="en-US" sz="2400" b="1">
                <a:solidFill>
                  <a:srgbClr val="00AF50"/>
                </a:solidFill>
                <a:latin typeface="Times New Roman"/>
                <a:ea typeface="Times New Roman"/>
                <a:cs typeface="Times New Roman"/>
                <a:sym typeface="Times New Roman"/>
              </a:rPr>
              <a:t>cyclomatic complexity </a:t>
            </a:r>
            <a:r>
              <a:rPr lang="en-US" sz="2400" b="1">
                <a:latin typeface="Times New Roman"/>
                <a:ea typeface="Times New Roman"/>
                <a:cs typeface="Times New Roman"/>
                <a:sym typeface="Times New Roman"/>
              </a:rPr>
              <a:t>provides the  answer.</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1"/>
          <p:cNvSpPr txBox="1"/>
          <p:nvPr/>
        </p:nvSpPr>
        <p:spPr>
          <a:xfrm>
            <a:off x="520700" y="1414018"/>
            <a:ext cx="7952740" cy="2617470"/>
          </a:xfrm>
          <a:prstGeom prst="rect">
            <a:avLst/>
          </a:prstGeom>
          <a:noFill/>
          <a:ln>
            <a:noFill/>
          </a:ln>
        </p:spPr>
        <p:txBody>
          <a:bodyPr spcFirstLastPara="1" wrap="square" lIns="0" tIns="13325" rIns="0" bIns="0" anchor="t" anchorCtr="0">
            <a:spAutoFit/>
          </a:bodyPr>
          <a:lstStyle/>
          <a:p>
            <a:pPr marL="12700" marR="5715" lvl="0" indent="0" algn="just" rtl="0">
              <a:lnSpc>
                <a:spcPct val="100000"/>
              </a:lnSpc>
              <a:spcBef>
                <a:spcPts val="0"/>
              </a:spcBef>
              <a:spcAft>
                <a:spcPts val="0"/>
              </a:spcAft>
              <a:buNone/>
            </a:pPr>
            <a:r>
              <a:rPr lang="en-US" sz="2000">
                <a:solidFill>
                  <a:srgbClr val="003366"/>
                </a:solidFill>
                <a:latin typeface="Times New Roman"/>
                <a:ea typeface="Times New Roman"/>
                <a:cs typeface="Times New Roman"/>
                <a:sym typeface="Times New Roman"/>
              </a:rPr>
              <a:t>Consider the problem for the determination of the nature of roots of a  quadratic equation. Its input a triple of positive integers (say a,b,c) and value  may be from interval [0,100].</a:t>
            </a:r>
            <a:endParaRPr sz="2000">
              <a:latin typeface="Times New Roman"/>
              <a:ea typeface="Times New Roman"/>
              <a:cs typeface="Times New Roman"/>
              <a:sym typeface="Times New Roman"/>
            </a:endParaRPr>
          </a:p>
          <a:p>
            <a:pPr marL="12700" marR="0" lvl="0" indent="0" algn="just" rtl="0">
              <a:lnSpc>
                <a:spcPct val="100000"/>
              </a:lnSpc>
              <a:spcBef>
                <a:spcPts val="1200"/>
              </a:spcBef>
              <a:spcAft>
                <a:spcPts val="0"/>
              </a:spcAft>
              <a:buNone/>
            </a:pPr>
            <a:r>
              <a:rPr lang="en-US" sz="2000">
                <a:latin typeface="Times New Roman"/>
                <a:ea typeface="Times New Roman"/>
                <a:cs typeface="Times New Roman"/>
                <a:sym typeface="Times New Roman"/>
              </a:rPr>
              <a:t>The output may have one of the following words:</a:t>
            </a:r>
            <a:endParaRPr sz="2000">
              <a:latin typeface="Times New Roman"/>
              <a:ea typeface="Times New Roman"/>
              <a:cs typeface="Times New Roman"/>
              <a:sym typeface="Times New Roman"/>
            </a:endParaRPr>
          </a:p>
          <a:p>
            <a:pPr marL="927100" marR="0" lvl="0" indent="0" algn="l" rtl="0">
              <a:lnSpc>
                <a:spcPct val="100000"/>
              </a:lnSpc>
              <a:spcBef>
                <a:spcPts val="1200"/>
              </a:spcBef>
              <a:spcAft>
                <a:spcPts val="0"/>
              </a:spcAft>
              <a:buNone/>
            </a:pPr>
            <a:r>
              <a:rPr lang="en-US" sz="2000">
                <a:solidFill>
                  <a:srgbClr val="00AD00"/>
                </a:solidFill>
                <a:latin typeface="Times New Roman"/>
                <a:ea typeface="Times New Roman"/>
                <a:cs typeface="Times New Roman"/>
                <a:sym typeface="Times New Roman"/>
              </a:rPr>
              <a:t>[Not a quadratic equation; real roots; Imaginary roots; Equal roots]</a:t>
            </a:r>
            <a:endParaRPr sz="2000">
              <a:latin typeface="Times New Roman"/>
              <a:ea typeface="Times New Roman"/>
              <a:cs typeface="Times New Roman"/>
              <a:sym typeface="Times New Roman"/>
            </a:endParaRPr>
          </a:p>
          <a:p>
            <a:pPr marL="12700" marR="5080" lvl="0" indent="0" algn="just" rtl="0">
              <a:lnSpc>
                <a:spcPct val="100000"/>
              </a:lnSpc>
              <a:spcBef>
                <a:spcPts val="1200"/>
              </a:spcBef>
              <a:spcAft>
                <a:spcPts val="0"/>
              </a:spcAft>
              <a:buNone/>
            </a:pPr>
            <a:r>
              <a:rPr lang="en-US" sz="2000">
                <a:latin typeface="Times New Roman"/>
                <a:ea typeface="Times New Roman"/>
                <a:cs typeface="Times New Roman"/>
                <a:sym typeface="Times New Roman"/>
              </a:rPr>
              <a:t>Draw the flow graph and </a:t>
            </a:r>
            <a:r>
              <a:rPr lang="en-US" sz="2000" b="1">
                <a:solidFill>
                  <a:srgbClr val="FF0000"/>
                </a:solidFill>
                <a:latin typeface="Times New Roman"/>
                <a:ea typeface="Times New Roman"/>
                <a:cs typeface="Times New Roman"/>
                <a:sym typeface="Times New Roman"/>
              </a:rPr>
              <a:t>DD path graph</a:t>
            </a:r>
            <a:r>
              <a:rPr lang="en-US" sz="2000">
                <a:latin typeface="Times New Roman"/>
                <a:ea typeface="Times New Roman"/>
                <a:cs typeface="Times New Roman"/>
                <a:sym typeface="Times New Roman"/>
              </a:rPr>
              <a:t>. Also find independent paths from  the DD Path graph.</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43"/>
          <p:cNvGrpSpPr/>
          <p:nvPr/>
        </p:nvGrpSpPr>
        <p:grpSpPr>
          <a:xfrm>
            <a:off x="152400" y="152400"/>
            <a:ext cx="8846184" cy="6477000"/>
            <a:chOff x="152400" y="152400"/>
            <a:chExt cx="8846184" cy="6477000"/>
          </a:xfrm>
        </p:grpSpPr>
        <p:pic>
          <p:nvPicPr>
            <p:cNvPr id="439" name="Google Shape;439;p43"/>
            <p:cNvPicPr preferRelativeResize="0"/>
            <p:nvPr/>
          </p:nvPicPr>
          <p:blipFill rotWithShape="1">
            <a:blip r:embed="rId3">
              <a:alphaModFix/>
            </a:blip>
            <a:srcRect/>
            <a:stretch/>
          </p:blipFill>
          <p:spPr>
            <a:xfrm>
              <a:off x="152400" y="152400"/>
              <a:ext cx="4953000" cy="6477000"/>
            </a:xfrm>
            <a:prstGeom prst="rect">
              <a:avLst/>
            </a:prstGeom>
            <a:noFill/>
            <a:ln>
              <a:noFill/>
            </a:ln>
          </p:spPr>
        </p:pic>
        <p:pic>
          <p:nvPicPr>
            <p:cNvPr id="440" name="Google Shape;440;p43"/>
            <p:cNvPicPr preferRelativeResize="0"/>
            <p:nvPr/>
          </p:nvPicPr>
          <p:blipFill rotWithShape="1">
            <a:blip r:embed="rId4">
              <a:alphaModFix/>
            </a:blip>
            <a:srcRect/>
            <a:stretch/>
          </p:blipFill>
          <p:spPr>
            <a:xfrm>
              <a:off x="3962400" y="381000"/>
              <a:ext cx="5036184" cy="3057905"/>
            </a:xfrm>
            <a:prstGeom prst="rect">
              <a:avLst/>
            </a:prstGeom>
            <a:noFill/>
            <a:ln>
              <a:noFill/>
            </a:ln>
          </p:spPr>
        </p:pic>
        <p:pic>
          <p:nvPicPr>
            <p:cNvPr id="441" name="Google Shape;441;p43"/>
            <p:cNvPicPr preferRelativeResize="0"/>
            <p:nvPr/>
          </p:nvPicPr>
          <p:blipFill rotWithShape="1">
            <a:blip r:embed="rId5">
              <a:alphaModFix/>
            </a:blip>
            <a:srcRect/>
            <a:stretch/>
          </p:blipFill>
          <p:spPr>
            <a:xfrm>
              <a:off x="4038600" y="3962400"/>
              <a:ext cx="4876800" cy="1828800"/>
            </a:xfrm>
            <a:prstGeom prst="rect">
              <a:avLst/>
            </a:prstGeom>
            <a:noFill/>
            <a:ln>
              <a:noFill/>
            </a:ln>
          </p:spPr>
        </p:pic>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4"/>
          <p:cNvPicPr preferRelativeResize="0"/>
          <p:nvPr/>
        </p:nvPicPr>
        <p:blipFill rotWithShape="1">
          <a:blip r:embed="rId3">
            <a:alphaModFix/>
          </a:blip>
          <a:srcRect/>
          <a:stretch/>
        </p:blipFill>
        <p:spPr>
          <a:xfrm>
            <a:off x="1244322" y="920371"/>
            <a:ext cx="6371129" cy="6680579"/>
          </a:xfrm>
          <a:prstGeom prst="rect">
            <a:avLst/>
          </a:prstGeom>
          <a:noFill/>
          <a:ln>
            <a:noFill/>
          </a:ln>
        </p:spPr>
      </p:pic>
      <p:sp>
        <p:nvSpPr>
          <p:cNvPr id="447" name="Google Shape;447;p44"/>
          <p:cNvSpPr txBox="1"/>
          <p:nvPr/>
        </p:nvSpPr>
        <p:spPr>
          <a:xfrm>
            <a:off x="7877398" y="6254734"/>
            <a:ext cx="175133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dirty="0">
                <a:solidFill>
                  <a:srgbClr val="00AD00"/>
                </a:solidFill>
                <a:latin typeface="Times New Roman"/>
                <a:ea typeface="Times New Roman"/>
                <a:cs typeface="Times New Roman"/>
                <a:sym typeface="Times New Roman"/>
              </a:rPr>
              <a:t>Program flow graph</a:t>
            </a:r>
            <a:endParaRPr sz="16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45"/>
          <p:cNvPicPr preferRelativeResize="0"/>
          <p:nvPr/>
        </p:nvPicPr>
        <p:blipFill rotWithShape="1">
          <a:blip r:embed="rId3">
            <a:alphaModFix/>
          </a:blip>
          <a:srcRect/>
          <a:stretch/>
        </p:blipFill>
        <p:spPr>
          <a:xfrm>
            <a:off x="457200" y="344424"/>
            <a:ext cx="1795272" cy="650748"/>
          </a:xfrm>
          <a:prstGeom prst="rect">
            <a:avLst/>
          </a:prstGeom>
          <a:noFill/>
          <a:ln>
            <a:noFill/>
          </a:ln>
        </p:spPr>
      </p:pic>
      <p:sp>
        <p:nvSpPr>
          <p:cNvPr id="453" name="Google Shape;453;p45"/>
          <p:cNvSpPr txBox="1">
            <a:spLocks noGrp="1"/>
          </p:cNvSpPr>
          <p:nvPr>
            <p:ph type="title"/>
          </p:nvPr>
        </p:nvSpPr>
        <p:spPr>
          <a:xfrm>
            <a:off x="681024" y="424688"/>
            <a:ext cx="131572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Georgia"/>
                <a:ea typeface="Georgia"/>
                <a:cs typeface="Georgia"/>
                <a:sym typeface="Georgia"/>
              </a:rPr>
              <a:t>Cont’d..</a:t>
            </a:r>
            <a:endParaRPr sz="3000">
              <a:latin typeface="Georgia"/>
              <a:ea typeface="Georgia"/>
              <a:cs typeface="Georgia"/>
              <a:sym typeface="Georgia"/>
            </a:endParaRPr>
          </a:p>
        </p:txBody>
      </p:sp>
      <p:sp>
        <p:nvSpPr>
          <p:cNvPr id="454" name="Google Shape;454;p45"/>
          <p:cNvSpPr txBox="1"/>
          <p:nvPr/>
        </p:nvSpPr>
        <p:spPr>
          <a:xfrm>
            <a:off x="687425" y="972439"/>
            <a:ext cx="7764000" cy="5822400"/>
          </a:xfrm>
          <a:prstGeom prst="rect">
            <a:avLst/>
          </a:prstGeom>
          <a:noFill/>
          <a:ln>
            <a:noFill/>
          </a:ln>
        </p:spPr>
        <p:txBody>
          <a:bodyPr spcFirstLastPara="1" wrap="square" lIns="0" tIns="43800" rIns="0" bIns="0" anchor="t" anchorCtr="0">
            <a:spAutoFit/>
          </a:bodyPr>
          <a:lstStyle/>
          <a:p>
            <a:pPr marL="339725" marR="805815" lvl="0" indent="-314960" algn="l" rtl="0">
              <a:lnSpc>
                <a:spcPct val="112083"/>
              </a:lnSpc>
              <a:spcBef>
                <a:spcPts val="0"/>
              </a:spcBef>
              <a:spcAft>
                <a:spcPts val="0"/>
              </a:spcAft>
              <a:buSzPts val="2200"/>
              <a:buFont typeface="Noto Sans Symbols"/>
              <a:buChar char="❑"/>
            </a:pPr>
            <a:r>
              <a:rPr lang="en-US" sz="2200" b="1">
                <a:latin typeface="Times New Roman"/>
                <a:ea typeface="Times New Roman"/>
                <a:cs typeface="Times New Roman"/>
                <a:sym typeface="Times New Roman"/>
              </a:rPr>
              <a:t>A program graph provides us with some interesting  details about the structure of a piece of code.</a:t>
            </a:r>
            <a:endParaRPr sz="2200">
              <a:latin typeface="Times New Roman"/>
              <a:ea typeface="Times New Roman"/>
              <a:cs typeface="Times New Roman"/>
              <a:sym typeface="Times New Roman"/>
            </a:endParaRPr>
          </a:p>
          <a:p>
            <a:pPr marL="339725" marR="302260" lvl="0" indent="-314960" algn="l" rtl="0">
              <a:lnSpc>
                <a:spcPct val="111666"/>
              </a:lnSpc>
              <a:spcBef>
                <a:spcPts val="1145"/>
              </a:spcBef>
              <a:spcAft>
                <a:spcPts val="0"/>
              </a:spcAft>
              <a:buSzPts val="2200"/>
              <a:buFont typeface="Noto Sans Symbols"/>
              <a:buChar char="❑"/>
            </a:pPr>
            <a:r>
              <a:rPr lang="en-US" sz="2200" b="1">
                <a:latin typeface="Times New Roman"/>
                <a:ea typeface="Times New Roman"/>
                <a:cs typeface="Times New Roman"/>
                <a:sym typeface="Times New Roman"/>
              </a:rPr>
              <a:t>In the previous example graph, we can see that nodes 2  through to 10 and nodes 14 to 15 are </a:t>
            </a:r>
            <a:r>
              <a:rPr lang="en-US" sz="2200" b="1">
                <a:solidFill>
                  <a:srgbClr val="C00000"/>
                </a:solidFill>
                <a:latin typeface="Times New Roman"/>
                <a:ea typeface="Times New Roman"/>
                <a:cs typeface="Times New Roman"/>
                <a:sym typeface="Times New Roman"/>
              </a:rPr>
              <a:t>sequences</a:t>
            </a:r>
            <a:r>
              <a:rPr lang="en-US" sz="2200" b="1">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marL="832485" marR="231775" lvl="1" indent="-343535" algn="l" rtl="0">
              <a:lnSpc>
                <a:spcPct val="93100"/>
              </a:lnSpc>
              <a:spcBef>
                <a:spcPts val="1090"/>
              </a:spcBef>
              <a:spcAft>
                <a:spcPts val="0"/>
              </a:spcAft>
              <a:buSzPts val="2200"/>
              <a:buFont typeface="Noto Sans Symbols"/>
              <a:buChar char="●"/>
            </a:pPr>
            <a:r>
              <a:rPr lang="en-US" sz="2200" b="0" i="0" u="none" strike="noStrike" cap="none">
                <a:latin typeface="Times New Roman"/>
                <a:ea typeface="Times New Roman"/>
                <a:cs typeface="Times New Roman"/>
                <a:sym typeface="Times New Roman"/>
              </a:rPr>
              <a:t>This means that these nodes represent simple statements  such as variable declarations, expressions or basic  input/output commands.</a:t>
            </a:r>
            <a:endParaRPr sz="2200" b="0" i="0" u="none" strike="noStrike" cap="none">
              <a:latin typeface="Times New Roman"/>
              <a:ea typeface="Times New Roman"/>
              <a:cs typeface="Times New Roman"/>
              <a:sym typeface="Times New Roman"/>
            </a:endParaRPr>
          </a:p>
          <a:p>
            <a:pPr marL="340360" marR="0" lvl="0" indent="-314960" algn="l" rtl="0">
              <a:lnSpc>
                <a:spcPct val="115833"/>
              </a:lnSpc>
              <a:spcBef>
                <a:spcPts val="950"/>
              </a:spcBef>
              <a:spcAft>
                <a:spcPts val="0"/>
              </a:spcAft>
              <a:buSzPts val="2200"/>
              <a:buFont typeface="Noto Sans Symbols"/>
              <a:buChar char="❑"/>
            </a:pPr>
            <a:r>
              <a:rPr lang="en-US" sz="2200" b="1">
                <a:latin typeface="Times New Roman"/>
                <a:ea typeface="Times New Roman"/>
                <a:cs typeface="Times New Roman"/>
                <a:sym typeface="Times New Roman"/>
              </a:rPr>
              <a:t>Nodes 11 through to 17 are a representation of </a:t>
            </a:r>
            <a:r>
              <a:rPr lang="en-US" sz="2200" b="1">
                <a:solidFill>
                  <a:srgbClr val="C00000"/>
                </a:solidFill>
                <a:latin typeface="Times New Roman"/>
                <a:ea typeface="Times New Roman"/>
                <a:cs typeface="Times New Roman"/>
                <a:sym typeface="Times New Roman"/>
              </a:rPr>
              <a:t>an if-then-</a:t>
            </a:r>
            <a:endParaRPr sz="2200">
              <a:latin typeface="Times New Roman"/>
              <a:ea typeface="Times New Roman"/>
              <a:cs typeface="Times New Roman"/>
              <a:sym typeface="Times New Roman"/>
            </a:endParaRPr>
          </a:p>
          <a:p>
            <a:pPr marL="339725" marR="0" lvl="0" indent="0" algn="l" rtl="0">
              <a:lnSpc>
                <a:spcPct val="115833"/>
              </a:lnSpc>
              <a:spcBef>
                <a:spcPts val="0"/>
              </a:spcBef>
              <a:spcAft>
                <a:spcPts val="0"/>
              </a:spcAft>
              <a:buNone/>
            </a:pPr>
            <a:r>
              <a:rPr lang="en-US" sz="2200" b="1">
                <a:solidFill>
                  <a:srgbClr val="C00000"/>
                </a:solidFill>
                <a:latin typeface="Times New Roman"/>
                <a:ea typeface="Times New Roman"/>
                <a:cs typeface="Times New Roman"/>
                <a:sym typeface="Times New Roman"/>
              </a:rPr>
              <a:t>else </a:t>
            </a:r>
            <a:r>
              <a:rPr lang="en-US" sz="2200" b="1">
                <a:latin typeface="Times New Roman"/>
                <a:ea typeface="Times New Roman"/>
                <a:cs typeface="Times New Roman"/>
                <a:sym typeface="Times New Roman"/>
              </a:rPr>
              <a:t>construct.</a:t>
            </a:r>
            <a:endParaRPr sz="2200">
              <a:latin typeface="Times New Roman"/>
              <a:ea typeface="Times New Roman"/>
              <a:cs typeface="Times New Roman"/>
              <a:sym typeface="Times New Roman"/>
            </a:endParaRPr>
          </a:p>
          <a:p>
            <a:pPr marL="339725" marR="5080" lvl="0" indent="-314960" algn="l" rtl="0">
              <a:lnSpc>
                <a:spcPct val="112083"/>
              </a:lnSpc>
              <a:spcBef>
                <a:spcPts val="1195"/>
              </a:spcBef>
              <a:spcAft>
                <a:spcPts val="0"/>
              </a:spcAft>
              <a:buSzPts val="2200"/>
              <a:buFont typeface="Noto Sans Symbols"/>
              <a:buChar char="❑"/>
            </a:pPr>
            <a:r>
              <a:rPr lang="en-US" sz="2200" b="1">
                <a:latin typeface="Times New Roman"/>
                <a:ea typeface="Times New Roman"/>
                <a:cs typeface="Times New Roman"/>
                <a:sym typeface="Times New Roman"/>
              </a:rPr>
              <a:t>While nodes 1 and 39 are the </a:t>
            </a:r>
            <a:r>
              <a:rPr lang="en-US" sz="2200" b="1">
                <a:solidFill>
                  <a:srgbClr val="C00000"/>
                </a:solidFill>
                <a:latin typeface="Times New Roman"/>
                <a:ea typeface="Times New Roman"/>
                <a:cs typeface="Times New Roman"/>
                <a:sym typeface="Times New Roman"/>
              </a:rPr>
              <a:t>source and sink nodes </a:t>
            </a:r>
            <a:r>
              <a:rPr lang="en-US" sz="2200" b="1">
                <a:latin typeface="Times New Roman"/>
                <a:ea typeface="Times New Roman"/>
                <a:cs typeface="Times New Roman"/>
                <a:sym typeface="Times New Roman"/>
              </a:rPr>
              <a:t>of the  program respectively.</a:t>
            </a:r>
            <a:endParaRPr sz="2200">
              <a:latin typeface="Times New Roman"/>
              <a:ea typeface="Times New Roman"/>
              <a:cs typeface="Times New Roman"/>
              <a:sym typeface="Times New Roman"/>
            </a:endParaRPr>
          </a:p>
          <a:p>
            <a:pPr marL="339725" marR="25400" lvl="0" indent="-314960" algn="l" rtl="0">
              <a:lnSpc>
                <a:spcPct val="107200"/>
              </a:lnSpc>
              <a:spcBef>
                <a:spcPts val="1145"/>
              </a:spcBef>
              <a:spcAft>
                <a:spcPts val="0"/>
              </a:spcAft>
              <a:buSzPts val="2200"/>
              <a:buFont typeface="Noto Sans Symbols"/>
              <a:buChar char="❑"/>
            </a:pPr>
            <a:r>
              <a:rPr lang="en-US" sz="2200" b="1">
                <a:latin typeface="Times New Roman"/>
                <a:ea typeface="Times New Roman"/>
                <a:cs typeface="Times New Roman"/>
                <a:sym typeface="Times New Roman"/>
              </a:rPr>
              <a:t>By examining a program graph, a tester can garner an  important piece of information; is the program </a:t>
            </a:r>
            <a:r>
              <a:rPr lang="en-US" sz="2200" b="1" i="1">
                <a:solidFill>
                  <a:srgbClr val="FF0000"/>
                </a:solidFill>
                <a:latin typeface="Times New Roman"/>
                <a:ea typeface="Times New Roman"/>
                <a:cs typeface="Times New Roman"/>
                <a:sym typeface="Times New Roman"/>
              </a:rPr>
              <a:t>structured  or unstructured?</a:t>
            </a:r>
            <a:endParaRPr sz="22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46"/>
          <p:cNvPicPr preferRelativeResize="0"/>
          <p:nvPr/>
        </p:nvPicPr>
        <p:blipFill rotWithShape="1">
          <a:blip r:embed="rId3">
            <a:alphaModFix/>
          </a:blip>
          <a:srcRect/>
          <a:stretch/>
        </p:blipFill>
        <p:spPr>
          <a:xfrm>
            <a:off x="457200" y="344424"/>
            <a:ext cx="3054096" cy="650748"/>
          </a:xfrm>
          <a:prstGeom prst="rect">
            <a:avLst/>
          </a:prstGeom>
          <a:noFill/>
          <a:ln>
            <a:noFill/>
          </a:ln>
        </p:spPr>
      </p:pic>
      <p:sp>
        <p:nvSpPr>
          <p:cNvPr id="460" name="Google Shape;460;p46"/>
          <p:cNvSpPr txBox="1">
            <a:spLocks noGrp="1"/>
          </p:cNvSpPr>
          <p:nvPr>
            <p:ph type="title"/>
          </p:nvPr>
        </p:nvSpPr>
        <p:spPr>
          <a:xfrm>
            <a:off x="681024" y="424688"/>
            <a:ext cx="248031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DD path graph</a:t>
            </a:r>
            <a:endParaRPr sz="3000"/>
          </a:p>
        </p:txBody>
      </p:sp>
      <p:sp>
        <p:nvSpPr>
          <p:cNvPr id="461" name="Google Shape;461;p46"/>
          <p:cNvSpPr txBox="1"/>
          <p:nvPr/>
        </p:nvSpPr>
        <p:spPr>
          <a:xfrm>
            <a:off x="687425" y="1210182"/>
            <a:ext cx="7849234" cy="3531870"/>
          </a:xfrm>
          <a:prstGeom prst="rect">
            <a:avLst/>
          </a:prstGeom>
          <a:noFill/>
          <a:ln>
            <a:noFill/>
          </a:ln>
        </p:spPr>
        <p:txBody>
          <a:bodyPr spcFirstLastPara="1" wrap="square" lIns="0" tIns="40625" rIns="0" bIns="0" anchor="t" anchorCtr="0">
            <a:spAutoFit/>
          </a:bodyPr>
          <a:lstStyle/>
          <a:p>
            <a:pPr marL="339725" marR="258445" lvl="0" indent="-327660" algn="l" rtl="0">
              <a:lnSpc>
                <a:spcPct val="1115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Program graphs play such an important role in structural testing is  due to the fact that they form the basis of a number of testing  methods, including one based on a construct known as decision-to-  decision paths (more commonly referred to as </a:t>
            </a:r>
            <a:r>
              <a:rPr lang="en-US" sz="2000" b="1">
                <a:solidFill>
                  <a:srgbClr val="C00000"/>
                </a:solidFill>
                <a:latin typeface="Times New Roman"/>
                <a:ea typeface="Times New Roman"/>
                <a:cs typeface="Times New Roman"/>
                <a:sym typeface="Times New Roman"/>
              </a:rPr>
              <a:t>DD-Paths</a:t>
            </a:r>
            <a:r>
              <a:rPr lang="en-US" sz="2000" b="1">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339725" marR="5080" lvl="0" indent="-327660" algn="l" rtl="0">
              <a:lnSpc>
                <a:spcPct val="111500"/>
              </a:lnSpc>
              <a:spcBef>
                <a:spcPts val="969"/>
              </a:spcBef>
              <a:spcAft>
                <a:spcPts val="0"/>
              </a:spcAft>
              <a:buSzPts val="2000"/>
              <a:buFont typeface="Noto Sans Symbols"/>
              <a:buChar char="❑"/>
            </a:pPr>
            <a:r>
              <a:rPr lang="en-US" sz="2000" b="1">
                <a:latin typeface="Times New Roman"/>
                <a:ea typeface="Times New Roman"/>
                <a:cs typeface="Times New Roman"/>
                <a:sym typeface="Times New Roman"/>
              </a:rPr>
              <a:t>The idea is to use DD-Paths to create a condensation graph of a piece  </a:t>
            </a:r>
            <a:r>
              <a:rPr lang="en-US" sz="2000" b="1">
                <a:latin typeface="Georgia"/>
                <a:ea typeface="Georgia"/>
                <a:cs typeface="Georgia"/>
                <a:sym typeface="Georgia"/>
              </a:rPr>
              <a:t>of software’s program graph, </a:t>
            </a:r>
            <a:r>
              <a:rPr lang="en-US" sz="2000" b="1">
                <a:solidFill>
                  <a:srgbClr val="FF0000"/>
                </a:solidFill>
                <a:latin typeface="Times New Roman"/>
                <a:ea typeface="Times New Roman"/>
                <a:cs typeface="Times New Roman"/>
                <a:sym typeface="Times New Roman"/>
              </a:rPr>
              <a:t>in which a number of constructs are  collapsed into single nodes </a:t>
            </a:r>
            <a:r>
              <a:rPr lang="en-US" sz="2000" b="1">
                <a:latin typeface="Times New Roman"/>
                <a:ea typeface="Times New Roman"/>
                <a:cs typeface="Times New Roman"/>
                <a:sym typeface="Times New Roman"/>
              </a:rPr>
              <a:t>known as DD-Paths.</a:t>
            </a:r>
            <a:endParaRPr sz="2000">
              <a:latin typeface="Times New Roman"/>
              <a:ea typeface="Times New Roman"/>
              <a:cs typeface="Times New Roman"/>
              <a:sym typeface="Times New Roman"/>
            </a:endParaRPr>
          </a:p>
          <a:p>
            <a:pPr marL="340360" marR="0" lvl="0" indent="-327660" algn="l" rtl="0">
              <a:lnSpc>
                <a:spcPct val="116000"/>
              </a:lnSpc>
              <a:spcBef>
                <a:spcPts val="750"/>
              </a:spcBef>
              <a:spcAft>
                <a:spcPts val="0"/>
              </a:spcAft>
              <a:buSzPts val="2000"/>
              <a:buFont typeface="Noto Sans Symbols"/>
              <a:buChar char="❑"/>
            </a:pPr>
            <a:r>
              <a:rPr lang="en-US" sz="2000" b="1">
                <a:latin typeface="Times New Roman"/>
                <a:ea typeface="Times New Roman"/>
                <a:cs typeface="Times New Roman"/>
                <a:sym typeface="Times New Roman"/>
              </a:rPr>
              <a:t>DD-Paths are chains of nodes in a directed graph that adhere to</a:t>
            </a:r>
            <a:endParaRPr sz="2000">
              <a:latin typeface="Times New Roman"/>
              <a:ea typeface="Times New Roman"/>
              <a:cs typeface="Times New Roman"/>
              <a:sym typeface="Times New Roman"/>
            </a:endParaRPr>
          </a:p>
          <a:p>
            <a:pPr marL="339725" marR="0" lvl="0" indent="0" algn="l" rtl="0">
              <a:lnSpc>
                <a:spcPct val="116000"/>
              </a:lnSpc>
              <a:spcBef>
                <a:spcPts val="0"/>
              </a:spcBef>
              <a:spcAft>
                <a:spcPts val="0"/>
              </a:spcAft>
              <a:buNone/>
            </a:pPr>
            <a:r>
              <a:rPr lang="en-US" sz="2000" b="1">
                <a:latin typeface="Times New Roman"/>
                <a:ea typeface="Times New Roman"/>
                <a:cs typeface="Times New Roman"/>
                <a:sym typeface="Times New Roman"/>
              </a:rPr>
              <a:t>certain definitions.</a:t>
            </a:r>
            <a:endParaRPr sz="2000">
              <a:latin typeface="Times New Roman"/>
              <a:ea typeface="Times New Roman"/>
              <a:cs typeface="Times New Roman"/>
              <a:sym typeface="Times New Roman"/>
            </a:endParaRPr>
          </a:p>
          <a:p>
            <a:pPr marL="832485" marR="111125" lvl="1" indent="-327660" algn="l" rtl="0">
              <a:lnSpc>
                <a:spcPct val="111500"/>
              </a:lnSpc>
              <a:spcBef>
                <a:spcPts val="100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Each chain can be broken down into a different type of DD-Path, the  result of which ends up as being a graph of DD-Paths.</a:t>
            </a:r>
            <a:endParaRPr sz="2000" b="0" i="0" u="none" strike="noStrike"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47"/>
          <p:cNvPicPr preferRelativeResize="0"/>
          <p:nvPr/>
        </p:nvPicPr>
        <p:blipFill rotWithShape="1">
          <a:blip r:embed="rId3">
            <a:alphaModFix/>
          </a:blip>
          <a:srcRect/>
          <a:stretch/>
        </p:blipFill>
        <p:spPr>
          <a:xfrm>
            <a:off x="708466" y="416577"/>
            <a:ext cx="1452776" cy="284129"/>
          </a:xfrm>
          <a:prstGeom prst="rect">
            <a:avLst/>
          </a:prstGeom>
          <a:noFill/>
          <a:ln>
            <a:noFill/>
          </a:ln>
        </p:spPr>
      </p:pic>
      <p:sp>
        <p:nvSpPr>
          <p:cNvPr id="467" name="Google Shape;467;p47"/>
          <p:cNvSpPr txBox="1">
            <a:spLocks noGrp="1"/>
          </p:cNvSpPr>
          <p:nvPr>
            <p:ph type="title"/>
          </p:nvPr>
        </p:nvSpPr>
        <p:spPr>
          <a:xfrm>
            <a:off x="681024" y="272288"/>
            <a:ext cx="149860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Georgia"/>
                <a:ea typeface="Georgia"/>
                <a:cs typeface="Georgia"/>
                <a:sym typeface="Georgia"/>
              </a:rPr>
              <a:t>Cont’d…</a:t>
            </a:r>
            <a:endParaRPr sz="3000">
              <a:latin typeface="Georgia"/>
              <a:ea typeface="Georgia"/>
              <a:cs typeface="Georgia"/>
              <a:sym typeface="Georgia"/>
            </a:endParaRPr>
          </a:p>
        </p:txBody>
      </p:sp>
      <p:sp>
        <p:nvSpPr>
          <p:cNvPr id="468" name="Google Shape;468;p47"/>
          <p:cNvSpPr txBox="1"/>
          <p:nvPr/>
        </p:nvSpPr>
        <p:spPr>
          <a:xfrm>
            <a:off x="763625" y="919429"/>
            <a:ext cx="7836000" cy="6065700"/>
          </a:xfrm>
          <a:prstGeom prst="rect">
            <a:avLst/>
          </a:prstGeom>
          <a:noFill/>
          <a:ln>
            <a:noFill/>
          </a:ln>
        </p:spPr>
        <p:txBody>
          <a:bodyPr spcFirstLastPara="1" wrap="square" lIns="0" tIns="13325" rIns="0" bIns="0" anchor="t" anchorCtr="0">
            <a:spAutoFit/>
          </a:bodyPr>
          <a:lstStyle/>
          <a:p>
            <a:pPr marL="340360" marR="0" lvl="0" indent="-321310" algn="l" rtl="0">
              <a:lnSpc>
                <a:spcPct val="115750"/>
              </a:lnSpc>
              <a:spcBef>
                <a:spcPts val="0"/>
              </a:spcBef>
              <a:spcAft>
                <a:spcPts val="0"/>
              </a:spcAft>
              <a:buSzPts val="1900"/>
              <a:buFont typeface="Noto Sans Symbols"/>
              <a:buChar char="❑"/>
            </a:pPr>
            <a:r>
              <a:rPr lang="en-US" sz="1900" b="1">
                <a:latin typeface="Times New Roman"/>
                <a:ea typeface="Times New Roman"/>
                <a:cs typeface="Times New Roman"/>
                <a:sym typeface="Times New Roman"/>
              </a:rPr>
              <a:t>The definitions of each different type of DD-Path that a chain can be</a:t>
            </a:r>
            <a:endParaRPr sz="1900">
              <a:latin typeface="Times New Roman"/>
              <a:ea typeface="Times New Roman"/>
              <a:cs typeface="Times New Roman"/>
              <a:sym typeface="Times New Roman"/>
            </a:endParaRPr>
          </a:p>
          <a:p>
            <a:pPr marL="339725" marR="0" lvl="0" indent="0" algn="l" rtl="0">
              <a:lnSpc>
                <a:spcPct val="115750"/>
              </a:lnSpc>
              <a:spcBef>
                <a:spcPts val="0"/>
              </a:spcBef>
              <a:spcAft>
                <a:spcPts val="0"/>
              </a:spcAft>
              <a:buNone/>
            </a:pPr>
            <a:r>
              <a:rPr lang="en-US" sz="1900" b="1">
                <a:latin typeface="Times New Roman"/>
                <a:ea typeface="Times New Roman"/>
                <a:cs typeface="Times New Roman"/>
                <a:sym typeface="Times New Roman"/>
              </a:rPr>
              <a:t>reduced to are given as follows:</a:t>
            </a:r>
            <a:endParaRPr sz="1900">
              <a:latin typeface="Times New Roman"/>
              <a:ea typeface="Times New Roman"/>
              <a:cs typeface="Times New Roman"/>
              <a:sym typeface="Times New Roman"/>
            </a:endParaRPr>
          </a:p>
          <a:p>
            <a:pPr marL="832485" marR="0" lvl="1" indent="-321945" algn="l" rtl="0">
              <a:lnSpc>
                <a:spcPct val="100000"/>
              </a:lnSpc>
              <a:spcBef>
                <a:spcPts val="790"/>
              </a:spcBef>
              <a:spcAft>
                <a:spcPts val="0"/>
              </a:spcAft>
              <a:buSzPts val="1500"/>
              <a:buFont typeface="Noto Sans Symbols"/>
              <a:buChar char="●"/>
            </a:pPr>
            <a:r>
              <a:rPr lang="en-US" sz="1900" b="1" i="0" u="none" strike="noStrike" cap="none">
                <a:latin typeface="Times New Roman"/>
                <a:ea typeface="Times New Roman"/>
                <a:cs typeface="Times New Roman"/>
                <a:sym typeface="Times New Roman"/>
              </a:rPr>
              <a:t>Type 1</a:t>
            </a:r>
            <a:r>
              <a:rPr lang="en-US" sz="1900" b="0" i="0" u="none" strike="noStrike" cap="none">
                <a:latin typeface="Times New Roman"/>
                <a:ea typeface="Times New Roman"/>
                <a:cs typeface="Times New Roman"/>
                <a:sym typeface="Times New Roman"/>
              </a:rPr>
              <a:t>: A single node with an in-degree = 0.</a:t>
            </a:r>
            <a:endParaRPr sz="1900" b="0" i="0" u="none" strike="noStrike" cap="none">
              <a:latin typeface="Times New Roman"/>
              <a:ea typeface="Times New Roman"/>
              <a:cs typeface="Times New Roman"/>
              <a:sym typeface="Times New Roman"/>
            </a:endParaRPr>
          </a:p>
          <a:p>
            <a:pPr marL="832485" marR="0" lvl="1" indent="-321945" algn="l" rtl="0">
              <a:lnSpc>
                <a:spcPct val="100000"/>
              </a:lnSpc>
              <a:spcBef>
                <a:spcPts val="795"/>
              </a:spcBef>
              <a:spcAft>
                <a:spcPts val="0"/>
              </a:spcAft>
              <a:buSzPts val="1500"/>
              <a:buFont typeface="Noto Sans Symbols"/>
              <a:buChar char="●"/>
            </a:pPr>
            <a:r>
              <a:rPr lang="en-US" sz="1900" b="1" i="0" u="none" strike="noStrike" cap="none">
                <a:latin typeface="Times New Roman"/>
                <a:ea typeface="Times New Roman"/>
                <a:cs typeface="Times New Roman"/>
                <a:sym typeface="Times New Roman"/>
              </a:rPr>
              <a:t>Type 2: </a:t>
            </a:r>
            <a:r>
              <a:rPr lang="en-US" sz="1900" b="0" i="0" u="none" strike="noStrike" cap="none">
                <a:latin typeface="Times New Roman"/>
                <a:ea typeface="Times New Roman"/>
                <a:cs typeface="Times New Roman"/>
                <a:sym typeface="Times New Roman"/>
              </a:rPr>
              <a:t>A single node with an out-degree = 0.</a:t>
            </a:r>
            <a:endParaRPr sz="1900" b="0" i="0" u="none" strike="noStrike" cap="none">
              <a:latin typeface="Times New Roman"/>
              <a:ea typeface="Times New Roman"/>
              <a:cs typeface="Times New Roman"/>
              <a:sym typeface="Times New Roman"/>
            </a:endParaRPr>
          </a:p>
          <a:p>
            <a:pPr marL="832485" marR="0" lvl="1" indent="-321945" algn="l" rtl="0">
              <a:lnSpc>
                <a:spcPct val="100000"/>
              </a:lnSpc>
              <a:spcBef>
                <a:spcPts val="795"/>
              </a:spcBef>
              <a:spcAft>
                <a:spcPts val="0"/>
              </a:spcAft>
              <a:buSzPts val="1500"/>
              <a:buFont typeface="Noto Sans Symbols"/>
              <a:buChar char="●"/>
            </a:pPr>
            <a:r>
              <a:rPr lang="en-US" sz="1900" b="1" i="0" u="none" strike="noStrike" cap="none">
                <a:latin typeface="Times New Roman"/>
                <a:ea typeface="Times New Roman"/>
                <a:cs typeface="Times New Roman"/>
                <a:sym typeface="Times New Roman"/>
              </a:rPr>
              <a:t>Type 3: </a:t>
            </a:r>
            <a:r>
              <a:rPr lang="en-US" sz="1900" b="0" i="0" u="none" strike="noStrike" cap="none">
                <a:latin typeface="Times New Roman"/>
                <a:ea typeface="Times New Roman"/>
                <a:cs typeface="Times New Roman"/>
                <a:sym typeface="Times New Roman"/>
              </a:rPr>
              <a:t>A single node with in-degree &gt;= 2 or out-degree &gt;= 2.</a:t>
            </a:r>
            <a:endParaRPr sz="1900" b="0" i="0" u="none" strike="noStrike" cap="none">
              <a:latin typeface="Times New Roman"/>
              <a:ea typeface="Times New Roman"/>
              <a:cs typeface="Times New Roman"/>
              <a:sym typeface="Times New Roman"/>
            </a:endParaRPr>
          </a:p>
          <a:p>
            <a:pPr marL="832485" marR="0" lvl="1" indent="-321945" algn="l" rtl="0">
              <a:lnSpc>
                <a:spcPct val="100000"/>
              </a:lnSpc>
              <a:spcBef>
                <a:spcPts val="790"/>
              </a:spcBef>
              <a:spcAft>
                <a:spcPts val="0"/>
              </a:spcAft>
              <a:buSzPts val="1500"/>
              <a:buFont typeface="Noto Sans Symbols"/>
              <a:buChar char="●"/>
            </a:pPr>
            <a:r>
              <a:rPr lang="en-US" sz="1900" b="1" i="0" u="none" strike="noStrike" cap="none">
                <a:latin typeface="Times New Roman"/>
                <a:ea typeface="Times New Roman"/>
                <a:cs typeface="Times New Roman"/>
                <a:sym typeface="Times New Roman"/>
              </a:rPr>
              <a:t>Type 4: </a:t>
            </a:r>
            <a:r>
              <a:rPr lang="en-US" sz="1900" b="0" i="0" u="none" strike="noStrike" cap="none">
                <a:latin typeface="Times New Roman"/>
                <a:ea typeface="Times New Roman"/>
                <a:cs typeface="Times New Roman"/>
                <a:sym typeface="Times New Roman"/>
              </a:rPr>
              <a:t>A single node with in-degree = 1 and out-degree = 1.</a:t>
            </a:r>
            <a:endParaRPr sz="1900" b="0" i="0" u="none" strike="noStrike" cap="none">
              <a:latin typeface="Times New Roman"/>
              <a:ea typeface="Times New Roman"/>
              <a:cs typeface="Times New Roman"/>
              <a:sym typeface="Times New Roman"/>
            </a:endParaRPr>
          </a:p>
          <a:p>
            <a:pPr marL="832485" marR="0" lvl="1" indent="-321945" algn="l" rtl="0">
              <a:lnSpc>
                <a:spcPct val="100000"/>
              </a:lnSpc>
              <a:spcBef>
                <a:spcPts val="790"/>
              </a:spcBef>
              <a:spcAft>
                <a:spcPts val="0"/>
              </a:spcAft>
              <a:buSzPts val="1500"/>
              <a:buFont typeface="Noto Sans Symbols"/>
              <a:buChar char="●"/>
            </a:pPr>
            <a:r>
              <a:rPr lang="en-US" sz="1900" b="1" i="0" u="none" strike="noStrike" cap="none">
                <a:latin typeface="Times New Roman"/>
                <a:ea typeface="Times New Roman"/>
                <a:cs typeface="Times New Roman"/>
                <a:sym typeface="Times New Roman"/>
              </a:rPr>
              <a:t>Type 5: </a:t>
            </a:r>
            <a:r>
              <a:rPr lang="en-US" sz="1900" b="0" i="0" u="none" strike="noStrike" cap="none">
                <a:latin typeface="Times New Roman"/>
                <a:ea typeface="Times New Roman"/>
                <a:cs typeface="Times New Roman"/>
                <a:sym typeface="Times New Roman"/>
              </a:rPr>
              <a:t>The chain is of a maximal length &gt;= 1.</a:t>
            </a:r>
            <a:endParaRPr sz="1900" b="0" i="0" u="none" strike="noStrike" cap="none">
              <a:latin typeface="Times New Roman"/>
              <a:ea typeface="Times New Roman"/>
              <a:cs typeface="Times New Roman"/>
              <a:sym typeface="Times New Roman"/>
            </a:endParaRPr>
          </a:p>
          <a:p>
            <a:pPr marL="340360" marR="0" lvl="0" indent="-321310" algn="l" rtl="0">
              <a:lnSpc>
                <a:spcPct val="115750"/>
              </a:lnSpc>
              <a:spcBef>
                <a:spcPts val="795"/>
              </a:spcBef>
              <a:spcAft>
                <a:spcPts val="0"/>
              </a:spcAft>
              <a:buSzPts val="1900"/>
              <a:buFont typeface="Noto Sans Symbols"/>
              <a:buChar char="❑"/>
            </a:pPr>
            <a:r>
              <a:rPr lang="en-US" sz="1900" b="1">
                <a:latin typeface="Times New Roman"/>
                <a:ea typeface="Times New Roman"/>
                <a:cs typeface="Times New Roman"/>
                <a:sym typeface="Times New Roman"/>
              </a:rPr>
              <a:t>Type 1 and Type 2 are needed to provide us with the capability of</a:t>
            </a:r>
            <a:endParaRPr sz="1900">
              <a:latin typeface="Times New Roman"/>
              <a:ea typeface="Times New Roman"/>
              <a:cs typeface="Times New Roman"/>
              <a:sym typeface="Times New Roman"/>
            </a:endParaRPr>
          </a:p>
          <a:p>
            <a:pPr marL="339725" marR="0" lvl="0" indent="0" algn="l" rtl="0">
              <a:lnSpc>
                <a:spcPct val="115750"/>
              </a:lnSpc>
              <a:spcBef>
                <a:spcPts val="0"/>
              </a:spcBef>
              <a:spcAft>
                <a:spcPts val="0"/>
              </a:spcAft>
              <a:buNone/>
            </a:pPr>
            <a:r>
              <a:rPr lang="en-US" sz="1900" b="1">
                <a:latin typeface="Times New Roman"/>
                <a:ea typeface="Times New Roman"/>
                <a:cs typeface="Times New Roman"/>
                <a:sym typeface="Times New Roman"/>
              </a:rPr>
              <a:t>defining these key nodes as </a:t>
            </a:r>
            <a:r>
              <a:rPr lang="en-US" sz="1900" b="1">
                <a:solidFill>
                  <a:srgbClr val="FF0000"/>
                </a:solidFill>
                <a:latin typeface="Times New Roman"/>
                <a:ea typeface="Times New Roman"/>
                <a:cs typeface="Times New Roman"/>
                <a:sym typeface="Times New Roman"/>
              </a:rPr>
              <a:t>initial and final </a:t>
            </a:r>
            <a:r>
              <a:rPr lang="en-US" sz="1900" b="1">
                <a:latin typeface="Times New Roman"/>
                <a:ea typeface="Times New Roman"/>
                <a:cs typeface="Times New Roman"/>
                <a:sym typeface="Times New Roman"/>
              </a:rPr>
              <a:t>DD-Paths.</a:t>
            </a:r>
            <a:endParaRPr sz="1900">
              <a:latin typeface="Times New Roman"/>
              <a:ea typeface="Times New Roman"/>
              <a:cs typeface="Times New Roman"/>
              <a:sym typeface="Times New Roman"/>
            </a:endParaRPr>
          </a:p>
          <a:p>
            <a:pPr marL="339725" marR="5080" lvl="0" indent="-321310" algn="l" rtl="0">
              <a:lnSpc>
                <a:spcPct val="111500"/>
              </a:lnSpc>
              <a:spcBef>
                <a:spcPts val="1005"/>
              </a:spcBef>
              <a:spcAft>
                <a:spcPts val="0"/>
              </a:spcAft>
              <a:buSzPts val="1900"/>
              <a:buFont typeface="Noto Sans Symbols"/>
              <a:buChar char="❑"/>
            </a:pPr>
            <a:r>
              <a:rPr lang="en-US" sz="1900" b="1">
                <a:latin typeface="Times New Roman"/>
                <a:ea typeface="Times New Roman"/>
                <a:cs typeface="Times New Roman"/>
                <a:sym typeface="Times New Roman"/>
              </a:rPr>
              <a:t>Type 3 deals with slightly more complex structured constructs that  often appear in a program graph such as </a:t>
            </a:r>
            <a:r>
              <a:rPr lang="en-US" sz="1900" b="1">
                <a:solidFill>
                  <a:srgbClr val="FF0000"/>
                </a:solidFill>
                <a:latin typeface="Times New Roman"/>
                <a:ea typeface="Times New Roman"/>
                <a:cs typeface="Times New Roman"/>
                <a:sym typeface="Times New Roman"/>
              </a:rPr>
              <a:t>If-Then-Else </a:t>
            </a:r>
            <a:r>
              <a:rPr lang="en-US" sz="1900" b="1">
                <a:latin typeface="Times New Roman"/>
                <a:ea typeface="Times New Roman"/>
                <a:cs typeface="Times New Roman"/>
                <a:sym typeface="Times New Roman"/>
              </a:rPr>
              <a:t>statements and  </a:t>
            </a:r>
            <a:r>
              <a:rPr lang="en-US" sz="1900" b="1">
                <a:solidFill>
                  <a:srgbClr val="FF0000"/>
                </a:solidFill>
                <a:latin typeface="Times New Roman"/>
                <a:ea typeface="Times New Roman"/>
                <a:cs typeface="Times New Roman"/>
                <a:sym typeface="Times New Roman"/>
              </a:rPr>
              <a:t>Case </a:t>
            </a:r>
            <a:r>
              <a:rPr lang="en-US" sz="1900" b="1">
                <a:latin typeface="Times New Roman"/>
                <a:ea typeface="Times New Roman"/>
                <a:cs typeface="Times New Roman"/>
                <a:sym typeface="Times New Roman"/>
              </a:rPr>
              <a:t>statements.</a:t>
            </a:r>
            <a:endParaRPr sz="1900">
              <a:latin typeface="Times New Roman"/>
              <a:ea typeface="Times New Roman"/>
              <a:cs typeface="Times New Roman"/>
              <a:sym typeface="Times New Roman"/>
            </a:endParaRPr>
          </a:p>
          <a:p>
            <a:pPr marL="339725" marR="46355" lvl="0" indent="-321310" algn="l" rtl="0">
              <a:lnSpc>
                <a:spcPct val="111500"/>
              </a:lnSpc>
              <a:spcBef>
                <a:spcPts val="970"/>
              </a:spcBef>
              <a:spcAft>
                <a:spcPts val="0"/>
              </a:spcAft>
              <a:buSzPts val="1900"/>
              <a:buFont typeface="Noto Sans Symbols"/>
              <a:buChar char="❑"/>
            </a:pPr>
            <a:r>
              <a:rPr lang="en-US" sz="1900" b="1">
                <a:latin typeface="Times New Roman"/>
                <a:ea typeface="Times New Roman"/>
                <a:cs typeface="Times New Roman"/>
                <a:sym typeface="Times New Roman"/>
              </a:rPr>
              <a:t>Type 4 allows for basic nodes such as </a:t>
            </a:r>
            <a:r>
              <a:rPr lang="en-US" sz="1900" b="1">
                <a:solidFill>
                  <a:srgbClr val="FF0000"/>
                </a:solidFill>
                <a:latin typeface="Times New Roman"/>
                <a:ea typeface="Times New Roman"/>
                <a:cs typeface="Times New Roman"/>
                <a:sym typeface="Times New Roman"/>
              </a:rPr>
              <a:t>expressions and declarations </a:t>
            </a:r>
            <a:r>
              <a:rPr lang="en-US" sz="1900" b="1">
                <a:latin typeface="Times New Roman"/>
                <a:ea typeface="Times New Roman"/>
                <a:cs typeface="Times New Roman"/>
                <a:sym typeface="Times New Roman"/>
              </a:rPr>
              <a:t>to  be defined as DD-Paths.</a:t>
            </a:r>
            <a:endParaRPr sz="1900">
              <a:latin typeface="Times New Roman"/>
              <a:ea typeface="Times New Roman"/>
              <a:cs typeface="Times New Roman"/>
              <a:sym typeface="Times New Roman"/>
            </a:endParaRPr>
          </a:p>
          <a:p>
            <a:pPr marL="339725" marR="142240" lvl="0" indent="-321310" algn="l" rtl="0">
              <a:lnSpc>
                <a:spcPct val="111500"/>
              </a:lnSpc>
              <a:spcBef>
                <a:spcPts val="965"/>
              </a:spcBef>
              <a:spcAft>
                <a:spcPts val="0"/>
              </a:spcAft>
              <a:buSzPts val="1900"/>
              <a:buFont typeface="Noto Sans Symbols"/>
              <a:buChar char="❑"/>
            </a:pPr>
            <a:r>
              <a:rPr lang="en-US" sz="1900" b="1">
                <a:latin typeface="Times New Roman"/>
                <a:ea typeface="Times New Roman"/>
                <a:cs typeface="Times New Roman"/>
                <a:sym typeface="Times New Roman"/>
              </a:rPr>
              <a:t>Type 5 is used to take chains of these nodes and </a:t>
            </a:r>
            <a:r>
              <a:rPr lang="en-US" sz="1900" b="1">
                <a:solidFill>
                  <a:srgbClr val="FF0000"/>
                </a:solidFill>
                <a:latin typeface="Times New Roman"/>
                <a:ea typeface="Times New Roman"/>
                <a:cs typeface="Times New Roman"/>
                <a:sym typeface="Times New Roman"/>
              </a:rPr>
              <a:t>condense them into  a single node.</a:t>
            </a:r>
            <a:endParaRPr sz="19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8"/>
          <p:cNvPicPr preferRelativeResize="0"/>
          <p:nvPr/>
        </p:nvPicPr>
        <p:blipFill rotWithShape="1">
          <a:blip r:embed="rId3">
            <a:alphaModFix/>
          </a:blip>
          <a:srcRect/>
          <a:stretch/>
        </p:blipFill>
        <p:spPr>
          <a:xfrm>
            <a:off x="457200" y="344424"/>
            <a:ext cx="1367027" cy="650748"/>
          </a:xfrm>
          <a:prstGeom prst="rect">
            <a:avLst/>
          </a:prstGeom>
          <a:noFill/>
          <a:ln>
            <a:noFill/>
          </a:ln>
        </p:spPr>
      </p:pic>
      <p:sp>
        <p:nvSpPr>
          <p:cNvPr id="474" name="Google Shape;474;p48"/>
          <p:cNvSpPr txBox="1">
            <a:spLocks noGrp="1"/>
          </p:cNvSpPr>
          <p:nvPr>
            <p:ph type="title"/>
          </p:nvPr>
        </p:nvSpPr>
        <p:spPr>
          <a:xfrm>
            <a:off x="681024" y="424688"/>
            <a:ext cx="887094"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Steps</a:t>
            </a:r>
            <a:endParaRPr sz="3000"/>
          </a:p>
        </p:txBody>
      </p:sp>
      <p:sp>
        <p:nvSpPr>
          <p:cNvPr id="475" name="Google Shape;475;p48"/>
          <p:cNvSpPr txBox="1"/>
          <p:nvPr/>
        </p:nvSpPr>
        <p:spPr>
          <a:xfrm>
            <a:off x="735279" y="1504035"/>
            <a:ext cx="7765415" cy="2214245"/>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a:latin typeface="Times New Roman"/>
                <a:ea typeface="Times New Roman"/>
                <a:cs typeface="Times New Roman"/>
                <a:sym typeface="Times New Roman"/>
              </a:rPr>
              <a:t>Flow graph is the first step of path testing</a:t>
            </a:r>
            <a:endParaRPr sz="2000">
              <a:latin typeface="Times New Roman"/>
              <a:ea typeface="Times New Roman"/>
              <a:cs typeface="Times New Roman"/>
              <a:sym typeface="Times New Roman"/>
            </a:endParaRPr>
          </a:p>
          <a:p>
            <a:pPr marL="339725" marR="47625" lvl="0" indent="-327660" algn="l" rtl="0">
              <a:lnSpc>
                <a:spcPct val="111500"/>
              </a:lnSpc>
              <a:spcBef>
                <a:spcPts val="1010"/>
              </a:spcBef>
              <a:spcAft>
                <a:spcPts val="0"/>
              </a:spcAft>
              <a:buSzPts val="2000"/>
              <a:buFont typeface="Noto Sans Symbols"/>
              <a:buChar char="❑"/>
            </a:pPr>
            <a:r>
              <a:rPr lang="en-US" sz="2000">
                <a:latin typeface="Times New Roman"/>
                <a:ea typeface="Times New Roman"/>
                <a:cs typeface="Times New Roman"/>
                <a:sym typeface="Times New Roman"/>
              </a:rPr>
              <a:t>Second step is to generate Decision to Decision (DD) path graph from the  flow graph</a:t>
            </a:r>
            <a:endParaRPr sz="2000">
              <a:latin typeface="Times New Roman"/>
              <a:ea typeface="Times New Roman"/>
              <a:cs typeface="Times New Roman"/>
              <a:sym typeface="Times New Roman"/>
            </a:endParaRPr>
          </a:p>
          <a:p>
            <a:pPr marL="340360" marR="0" lvl="0" indent="-327660" algn="l" rtl="0">
              <a:lnSpc>
                <a:spcPct val="100000"/>
              </a:lnSpc>
              <a:spcBef>
                <a:spcPts val="745"/>
              </a:spcBef>
              <a:spcAft>
                <a:spcPts val="0"/>
              </a:spcAft>
              <a:buSzPts val="2000"/>
              <a:buFont typeface="Noto Sans Symbols"/>
              <a:buChar char="❑"/>
            </a:pPr>
            <a:r>
              <a:rPr lang="en-US" sz="2000">
                <a:latin typeface="Times New Roman"/>
                <a:ea typeface="Times New Roman"/>
                <a:cs typeface="Times New Roman"/>
                <a:sym typeface="Times New Roman"/>
              </a:rPr>
              <a:t>Construction is on decision node</a:t>
            </a:r>
            <a:endParaRPr sz="2000">
              <a:latin typeface="Times New Roman"/>
              <a:ea typeface="Times New Roman"/>
              <a:cs typeface="Times New Roman"/>
              <a:sym typeface="Times New Roman"/>
            </a:endParaRPr>
          </a:p>
          <a:p>
            <a:pPr marL="339725" marR="5080" lvl="0" indent="-327660" algn="l" rtl="0">
              <a:lnSpc>
                <a:spcPct val="111500"/>
              </a:lnSpc>
              <a:spcBef>
                <a:spcPts val="1010"/>
              </a:spcBef>
              <a:spcAft>
                <a:spcPts val="0"/>
              </a:spcAft>
              <a:buSzPts val="2000"/>
              <a:buFont typeface="Noto Sans Symbols"/>
              <a:buChar char="❑"/>
            </a:pPr>
            <a:r>
              <a:rPr lang="en-US" sz="2000">
                <a:latin typeface="Times New Roman"/>
                <a:ea typeface="Times New Roman"/>
                <a:cs typeface="Times New Roman"/>
                <a:sym typeface="Times New Roman"/>
              </a:rPr>
              <a:t>It is a directed graph in which nodes are sequences of statements and edges  represent control flow between nodes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4"/>
          <p:cNvPicPr preferRelativeResize="0"/>
          <p:nvPr/>
        </p:nvPicPr>
        <p:blipFill rotWithShape="1">
          <a:blip r:embed="rId3">
            <a:alphaModFix/>
          </a:blip>
          <a:srcRect/>
          <a:stretch/>
        </p:blipFill>
        <p:spPr>
          <a:xfrm>
            <a:off x="457200" y="344424"/>
            <a:ext cx="1493520" cy="650748"/>
          </a:xfrm>
          <a:prstGeom prst="rect">
            <a:avLst/>
          </a:prstGeom>
          <a:noFill/>
          <a:ln>
            <a:noFill/>
          </a:ln>
        </p:spPr>
      </p:pic>
      <p:sp>
        <p:nvSpPr>
          <p:cNvPr id="105" name="Google Shape;105;p4"/>
          <p:cNvSpPr txBox="1">
            <a:spLocks noGrp="1"/>
          </p:cNvSpPr>
          <p:nvPr>
            <p:ph type="title"/>
          </p:nvPr>
        </p:nvSpPr>
        <p:spPr>
          <a:xfrm>
            <a:off x="681024" y="424688"/>
            <a:ext cx="101473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Types</a:t>
            </a:r>
            <a:endParaRPr sz="3000"/>
          </a:p>
        </p:txBody>
      </p:sp>
      <p:sp>
        <p:nvSpPr>
          <p:cNvPr id="106" name="Google Shape;106;p4"/>
          <p:cNvSpPr txBox="1"/>
          <p:nvPr/>
        </p:nvSpPr>
        <p:spPr>
          <a:xfrm>
            <a:off x="735279" y="1504035"/>
            <a:ext cx="7607300" cy="3025140"/>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Dynamic white box testing</a:t>
            </a:r>
            <a:endParaRPr sz="2000">
              <a:latin typeface="Times New Roman"/>
              <a:ea typeface="Times New Roman"/>
              <a:cs typeface="Times New Roman"/>
              <a:sym typeface="Times New Roman"/>
            </a:endParaRPr>
          </a:p>
          <a:p>
            <a:pPr marL="832485" marR="0" lvl="1" indent="-328295" algn="l" rtl="0">
              <a:lnSpc>
                <a:spcPct val="100000"/>
              </a:lnSpc>
              <a:spcBef>
                <a:spcPts val="79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Looking into the program, executing the code, watching it running.</a:t>
            </a:r>
            <a:endParaRPr sz="2000" b="0" i="0" u="none" strike="noStrike" cap="none">
              <a:latin typeface="Times New Roman"/>
              <a:ea typeface="Times New Roman"/>
              <a:cs typeface="Times New Roman"/>
              <a:sym typeface="Times New Roman"/>
            </a:endParaRPr>
          </a:p>
          <a:p>
            <a:pPr marL="340360" marR="0" lvl="0" indent="-327660" algn="l" rtl="0">
              <a:lnSpc>
                <a:spcPct val="100000"/>
              </a:lnSpc>
              <a:spcBef>
                <a:spcPts val="795"/>
              </a:spcBef>
              <a:spcAft>
                <a:spcPts val="0"/>
              </a:spcAft>
              <a:buSzPts val="2000"/>
              <a:buFont typeface="Noto Sans Symbols"/>
              <a:buChar char="❑"/>
            </a:pPr>
            <a:r>
              <a:rPr lang="en-US" sz="2000" b="1">
                <a:latin typeface="Times New Roman"/>
                <a:ea typeface="Times New Roman"/>
                <a:cs typeface="Times New Roman"/>
                <a:sym typeface="Times New Roman"/>
              </a:rPr>
              <a:t>Static white box testing</a:t>
            </a:r>
            <a:endParaRPr sz="2000">
              <a:latin typeface="Times New Roman"/>
              <a:ea typeface="Times New Roman"/>
              <a:cs typeface="Times New Roman"/>
              <a:sym typeface="Times New Roman"/>
            </a:endParaRPr>
          </a:p>
          <a:p>
            <a:pPr marL="832485" marR="0" lvl="1" indent="-328295" algn="l" rtl="0">
              <a:lnSpc>
                <a:spcPct val="115750"/>
              </a:lnSpc>
              <a:spcBef>
                <a:spcPts val="79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Testing a program </a:t>
            </a:r>
            <a:r>
              <a:rPr lang="en-US" sz="2000" b="0" i="0" u="none" strike="noStrike" cap="none">
                <a:solidFill>
                  <a:srgbClr val="C00000"/>
                </a:solidFill>
                <a:latin typeface="Times New Roman"/>
                <a:ea typeface="Times New Roman"/>
                <a:cs typeface="Times New Roman"/>
                <a:sym typeface="Times New Roman"/>
              </a:rPr>
              <a:t>without running it</a:t>
            </a:r>
            <a:r>
              <a:rPr lang="en-US" sz="2000" b="0" i="0" u="none" strike="noStrike" cap="none">
                <a:latin typeface="Times New Roman"/>
                <a:ea typeface="Times New Roman"/>
                <a:cs typeface="Times New Roman"/>
                <a:sym typeface="Times New Roman"/>
              </a:rPr>
              <a:t>, meaning examining and</a:t>
            </a:r>
            <a:endParaRPr sz="2000" b="0" i="0" u="none" strike="noStrike" cap="none">
              <a:latin typeface="Times New Roman"/>
              <a:ea typeface="Times New Roman"/>
              <a:cs typeface="Times New Roman"/>
              <a:sym typeface="Times New Roman"/>
            </a:endParaRPr>
          </a:p>
          <a:p>
            <a:pPr marL="832485" marR="0" lvl="0" indent="0" algn="l" rtl="0">
              <a:lnSpc>
                <a:spcPct val="115750"/>
              </a:lnSpc>
              <a:spcBef>
                <a:spcPts val="0"/>
              </a:spcBef>
              <a:spcAft>
                <a:spcPts val="0"/>
              </a:spcAft>
              <a:buNone/>
            </a:pPr>
            <a:r>
              <a:rPr lang="en-US" sz="2000">
                <a:latin typeface="Times New Roman"/>
                <a:ea typeface="Times New Roman"/>
                <a:cs typeface="Times New Roman"/>
                <a:sym typeface="Times New Roman"/>
              </a:rPr>
              <a:t>reviewing it.</a:t>
            </a:r>
            <a:endParaRPr sz="2000">
              <a:latin typeface="Times New Roman"/>
              <a:ea typeface="Times New Roman"/>
              <a:cs typeface="Times New Roman"/>
              <a:sym typeface="Times New Roman"/>
            </a:endParaRPr>
          </a:p>
          <a:p>
            <a:pPr marL="832485" marR="5080" lvl="1" indent="-328295" algn="l" rtl="0">
              <a:lnSpc>
                <a:spcPct val="111500"/>
              </a:lnSpc>
              <a:spcBef>
                <a:spcPts val="100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It is the process of carefully and methodically reviewing the software  design, architecture or code for bugs without executing it.</a:t>
            </a:r>
            <a:endParaRPr sz="2000" b="0" i="0" u="none" strike="noStrike" cap="none">
              <a:latin typeface="Times New Roman"/>
              <a:ea typeface="Times New Roman"/>
              <a:cs typeface="Times New Roman"/>
              <a:sym typeface="Times New Roman"/>
            </a:endParaRPr>
          </a:p>
          <a:p>
            <a:pPr marL="832485" marR="0" lvl="1" indent="-328295" algn="l" rtl="0">
              <a:lnSpc>
                <a:spcPct val="100000"/>
              </a:lnSpc>
              <a:spcBef>
                <a:spcPts val="75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Also called </a:t>
            </a:r>
            <a:r>
              <a:rPr lang="en-US" sz="2000" b="1" i="0" u="none" strike="noStrike" cap="none">
                <a:latin typeface="Times New Roman"/>
                <a:ea typeface="Times New Roman"/>
                <a:cs typeface="Times New Roman"/>
                <a:sym typeface="Times New Roman"/>
              </a:rPr>
              <a:t>structural analysis</a:t>
            </a:r>
            <a:endParaRPr sz="2000" b="0" i="0" u="none" strike="noStrike"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aphicFrame>
        <p:nvGraphicFramePr>
          <p:cNvPr id="480" name="Google Shape;480;p49"/>
          <p:cNvGraphicFramePr/>
          <p:nvPr/>
        </p:nvGraphicFramePr>
        <p:xfrm>
          <a:off x="61912" y="1490662"/>
          <a:ext cx="8534400" cy="4307853"/>
        </p:xfrm>
        <a:graphic>
          <a:graphicData uri="http://schemas.openxmlformats.org/drawingml/2006/table">
            <a:tbl>
              <a:tblPr firstRow="1" bandRow="1">
                <a:noFill/>
                <a:tableStyleId>{EDFAD162-9212-458F-86E7-76135E3E49CB}</a:tableStyleId>
              </a:tblPr>
              <a:tblGrid>
                <a:gridCol w="1409700"/>
                <a:gridCol w="1371600"/>
                <a:gridCol w="5753100"/>
              </a:tblGrid>
              <a:tr h="686825">
                <a:tc>
                  <a:txBody>
                    <a:bodyPr/>
                    <a:lstStyle/>
                    <a:p>
                      <a:pPr marL="497205" marR="303530" lvl="0" indent="-189230" algn="l"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Flow graph  nodes</a:t>
                      </a:r>
                      <a:endParaRPr sz="1400" u="none" strike="noStrike" cap="none">
                        <a:latin typeface="Times New Roman"/>
                        <a:ea typeface="Times New Roman"/>
                        <a:cs typeface="Times New Roman"/>
                        <a:sym typeface="Times New Roman"/>
                      </a:endParaRPr>
                    </a:p>
                  </a:txBody>
                  <a:tcPr marL="0" marR="0" marT="368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c>
                  <a:txBody>
                    <a:bodyPr/>
                    <a:lstStyle/>
                    <a:p>
                      <a:pPr marL="149860" marR="144780" lvl="0" indent="0" algn="ctr"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DD Path graph  corresponding  node</a:t>
                      </a:r>
                      <a:endParaRPr sz="1400" u="none" strike="noStrike" cap="none">
                        <a:latin typeface="Times New Roman"/>
                        <a:ea typeface="Times New Roman"/>
                        <a:cs typeface="Times New Roman"/>
                        <a:sym typeface="Times New Roman"/>
                      </a:endParaRPr>
                    </a:p>
                  </a:txBody>
                  <a:tcPr marL="0" marR="0" marT="36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Remarks</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 to 10</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A</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11</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B</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12</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C</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Intermediate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13</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14,15</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0797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16</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F</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Two edges are combined here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r h="2842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17</a:t>
                      </a:r>
                      <a:endParaRPr sz="1400" u="none" strike="noStrike" cap="none">
                        <a:latin typeface="Times New Roman"/>
                        <a:ea typeface="Times New Roman"/>
                        <a:cs typeface="Times New Roman"/>
                        <a:sym typeface="Times New Roman"/>
                      </a:endParaRPr>
                    </a:p>
                  </a:txBody>
                  <a:tcPr marL="0" marR="0" marT="120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G</a:t>
                      </a:r>
                      <a:endParaRPr sz="1400" u="none" strike="noStrike" cap="none">
                        <a:latin typeface="Times New Roman"/>
                        <a:ea typeface="Times New Roman"/>
                        <a:cs typeface="Times New Roman"/>
                        <a:sym typeface="Times New Roman"/>
                      </a:endParaRPr>
                    </a:p>
                  </a:txBody>
                  <a:tcPr marL="0" marR="0" marT="12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Two edges are combined and decision node</a:t>
                      </a:r>
                      <a:endParaRPr sz="1400" u="none" strike="noStrike" cap="none">
                        <a:latin typeface="Times New Roman"/>
                        <a:ea typeface="Times New Roman"/>
                        <a:cs typeface="Times New Roman"/>
                        <a:sym typeface="Times New Roman"/>
                      </a:endParaRPr>
                    </a:p>
                  </a:txBody>
                  <a:tcPr marL="0" marR="0" marT="120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97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18</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H</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Intermediate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19</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I</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20,21</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J</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22</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K</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270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23,24,25</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L</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bl>
          </a:graphicData>
        </a:graphic>
      </p:graphicFrame>
      <p:sp>
        <p:nvSpPr>
          <p:cNvPr id="481" name="Google Shape;481;p49"/>
          <p:cNvSpPr txBox="1"/>
          <p:nvPr/>
        </p:nvSpPr>
        <p:spPr>
          <a:xfrm>
            <a:off x="7395209" y="6352743"/>
            <a:ext cx="8388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latin typeface="Arial"/>
                <a:ea typeface="Arial"/>
                <a:cs typeface="Arial"/>
                <a:sym typeface="Arial"/>
              </a:rPr>
              <a:t>Cont….</a:t>
            </a:r>
            <a:endParaRPr sz="1800">
              <a:latin typeface="Arial"/>
              <a:ea typeface="Arial"/>
              <a:cs typeface="Arial"/>
              <a:sym typeface="Arial"/>
            </a:endParaRPr>
          </a:p>
        </p:txBody>
      </p:sp>
      <p:sp>
        <p:nvSpPr>
          <p:cNvPr id="482" name="Google Shape;482;p49"/>
          <p:cNvSpPr txBox="1"/>
          <p:nvPr/>
        </p:nvSpPr>
        <p:spPr>
          <a:xfrm>
            <a:off x="273202" y="502361"/>
            <a:ext cx="401066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CC0000"/>
                </a:solidFill>
                <a:latin typeface="Times New Roman"/>
                <a:ea typeface="Times New Roman"/>
                <a:cs typeface="Times New Roman"/>
                <a:sym typeface="Times New Roman"/>
              </a:rPr>
              <a:t>The mapping table for DD path graph is:</a:t>
            </a:r>
            <a:endParaRPr sz="1800">
              <a:latin typeface="Times New Roman"/>
              <a:ea typeface="Times New Roman"/>
              <a:cs typeface="Times New Roman"/>
              <a:sym typeface="Times New Roman"/>
            </a:endParaRPr>
          </a:p>
        </p:txBody>
      </p:sp>
      <p:pic>
        <p:nvPicPr>
          <p:cNvPr id="483" name="Google Shape;483;p49"/>
          <p:cNvPicPr preferRelativeResize="0"/>
          <p:nvPr/>
        </p:nvPicPr>
        <p:blipFill rotWithShape="1">
          <a:blip r:embed="rId3">
            <a:alphaModFix/>
          </a:blip>
          <a:srcRect/>
          <a:stretch/>
        </p:blipFill>
        <p:spPr>
          <a:xfrm>
            <a:off x="6261100" y="1524029"/>
            <a:ext cx="2869556" cy="4190923"/>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graphicFrame>
        <p:nvGraphicFramePr>
          <p:cNvPr id="488" name="Google Shape;488;p50"/>
          <p:cNvGraphicFramePr/>
          <p:nvPr/>
        </p:nvGraphicFramePr>
        <p:xfrm>
          <a:off x="252412" y="1357312"/>
          <a:ext cx="8534400" cy="2759078"/>
        </p:xfrm>
        <a:graphic>
          <a:graphicData uri="http://schemas.openxmlformats.org/drawingml/2006/table">
            <a:tbl>
              <a:tblPr firstRow="1" bandRow="1">
                <a:noFill/>
                <a:tableStyleId>{EDFAD162-9212-458F-86E7-76135E3E49CB}</a:tableStyleId>
              </a:tblPr>
              <a:tblGrid>
                <a:gridCol w="1409700"/>
                <a:gridCol w="1371600"/>
                <a:gridCol w="5753100"/>
              </a:tblGrid>
              <a:tr h="686825">
                <a:tc>
                  <a:txBody>
                    <a:bodyPr/>
                    <a:lstStyle/>
                    <a:p>
                      <a:pPr marL="497205" marR="303530" lvl="0" indent="-189865" algn="l"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Flow graph  nodes</a:t>
                      </a:r>
                      <a:endParaRPr sz="1400" u="none" strike="noStrike" cap="none">
                        <a:latin typeface="Times New Roman"/>
                        <a:ea typeface="Times New Roman"/>
                        <a:cs typeface="Times New Roman"/>
                        <a:sym typeface="Times New Roman"/>
                      </a:endParaRPr>
                    </a:p>
                  </a:txBody>
                  <a:tcPr marL="0" marR="0" marT="368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c>
                  <a:txBody>
                    <a:bodyPr/>
                    <a:lstStyle/>
                    <a:p>
                      <a:pPr marL="149860" marR="144780" lvl="0" indent="0" algn="ctr"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DD Path graph  corresponding  node</a:t>
                      </a:r>
                      <a:endParaRPr sz="1400" u="none" strike="noStrike" cap="none">
                        <a:latin typeface="Times New Roman"/>
                        <a:ea typeface="Times New Roman"/>
                        <a:cs typeface="Times New Roman"/>
                        <a:sym typeface="Times New Roman"/>
                      </a:endParaRPr>
                    </a:p>
                  </a:txBody>
                  <a:tcPr marL="0" marR="0" marT="36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Remarks</a:t>
                      </a:r>
                      <a:endParaRPr sz="1400" u="none" strike="noStrike" cap="none">
                        <a:latin typeface="Times New Roman"/>
                        <a:ea typeface="Times New Roman"/>
                        <a:cs typeface="Times New Roman"/>
                        <a:sym typeface="Times New Roman"/>
                      </a:endParaRPr>
                    </a:p>
                  </a:txBody>
                  <a:tcPr marL="0" marR="0" marT="1715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26,27,28,29</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M</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30</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N</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Three edges are combined</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31</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O</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32,33</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P</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34,35,36</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Q</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37</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R</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Three edges are combined here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38,39</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nodes with exit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aphicFrame>
        <p:nvGraphicFramePr>
          <p:cNvPr id="493" name="Google Shape;493;p51"/>
          <p:cNvGraphicFramePr/>
          <p:nvPr/>
        </p:nvGraphicFramePr>
        <p:xfrm>
          <a:off x="61912" y="1490662"/>
          <a:ext cx="8534400" cy="4307853"/>
        </p:xfrm>
        <a:graphic>
          <a:graphicData uri="http://schemas.openxmlformats.org/drawingml/2006/table">
            <a:tbl>
              <a:tblPr firstRow="1" bandRow="1">
                <a:noFill/>
                <a:tableStyleId>{EDFAD162-9212-458F-86E7-76135E3E49CB}</a:tableStyleId>
              </a:tblPr>
              <a:tblGrid>
                <a:gridCol w="1409700"/>
                <a:gridCol w="1371600"/>
                <a:gridCol w="5753100"/>
              </a:tblGrid>
              <a:tr h="686825">
                <a:tc>
                  <a:txBody>
                    <a:bodyPr/>
                    <a:lstStyle/>
                    <a:p>
                      <a:pPr marL="497205" marR="303530" lvl="0" indent="-189230" algn="l"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Flow graph  nodes</a:t>
                      </a:r>
                      <a:endParaRPr sz="1400" u="none" strike="noStrike" cap="none">
                        <a:latin typeface="Times New Roman"/>
                        <a:ea typeface="Times New Roman"/>
                        <a:cs typeface="Times New Roman"/>
                        <a:sym typeface="Times New Roman"/>
                      </a:endParaRPr>
                    </a:p>
                  </a:txBody>
                  <a:tcPr marL="0" marR="0" marT="368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c>
                  <a:txBody>
                    <a:bodyPr/>
                    <a:lstStyle/>
                    <a:p>
                      <a:pPr marL="149860" marR="144780" lvl="0" indent="0" algn="ctr"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DD Path graph  corresponding  node</a:t>
                      </a:r>
                      <a:endParaRPr sz="1400" u="none" strike="noStrike" cap="none">
                        <a:latin typeface="Times New Roman"/>
                        <a:ea typeface="Times New Roman"/>
                        <a:cs typeface="Times New Roman"/>
                        <a:sym typeface="Times New Roman"/>
                      </a:endParaRPr>
                    </a:p>
                  </a:txBody>
                  <a:tcPr marL="0" marR="0" marT="36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c>
                  <a:txBody>
                    <a:bodyPr/>
                    <a:lstStyle/>
                    <a:p>
                      <a:pPr marL="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Remarks</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3399FF"/>
                    </a:solidFill>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 to 10</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A</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11</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B</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12</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C</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Intermediate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13</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14,15</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0797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16</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F</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Two edges are combined here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r h="2842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17</a:t>
                      </a:r>
                      <a:endParaRPr sz="1400" u="none" strike="noStrike" cap="none">
                        <a:latin typeface="Times New Roman"/>
                        <a:ea typeface="Times New Roman"/>
                        <a:cs typeface="Times New Roman"/>
                        <a:sym typeface="Times New Roman"/>
                      </a:endParaRPr>
                    </a:p>
                  </a:txBody>
                  <a:tcPr marL="0" marR="0" marT="120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G</a:t>
                      </a:r>
                      <a:endParaRPr sz="1400" u="none" strike="noStrike" cap="none">
                        <a:latin typeface="Times New Roman"/>
                        <a:ea typeface="Times New Roman"/>
                        <a:cs typeface="Times New Roman"/>
                        <a:sym typeface="Times New Roman"/>
                      </a:endParaRPr>
                    </a:p>
                  </a:txBody>
                  <a:tcPr marL="0" marR="0" marT="120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Two edges are combined and decision node</a:t>
                      </a:r>
                      <a:endParaRPr sz="1400" u="none" strike="noStrike" cap="none">
                        <a:latin typeface="Times New Roman"/>
                        <a:ea typeface="Times New Roman"/>
                        <a:cs typeface="Times New Roman"/>
                        <a:sym typeface="Times New Roman"/>
                      </a:endParaRPr>
                    </a:p>
                  </a:txBody>
                  <a:tcPr marL="0" marR="0" marT="120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97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18</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H</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Intermediate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19</a:t>
                      </a:r>
                      <a:endParaRPr sz="1400" u="none" strike="noStrike" cap="none">
                        <a:latin typeface="Times New Roman"/>
                        <a:ea typeface="Times New Roman"/>
                        <a:cs typeface="Times New Roman"/>
                        <a:sym typeface="Times New Roman"/>
                      </a:endParaRPr>
                    </a:p>
                  </a:txBody>
                  <a:tcPr marL="0" marR="0" marT="177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I</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7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950">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20,21</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J</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898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22</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K</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27025">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23,24,25</a:t>
                      </a:r>
                      <a:endParaRPr sz="1400" u="none" strike="noStrike" cap="none">
                        <a:latin typeface="Times New Roman"/>
                        <a:ea typeface="Times New Roman"/>
                        <a:cs typeface="Times New Roman"/>
                        <a:sym typeface="Times New Roman"/>
                      </a:endParaRPr>
                    </a:p>
                  </a:txBody>
                  <a:tcPr marL="0" marR="0" marT="184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L</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92075" marR="0" lvl="0" indent="0" algn="l" rtl="0">
                        <a:lnSpc>
                          <a:spcPct val="100000"/>
                        </a:lnSpc>
                        <a:spcBef>
                          <a:spcPts val="0"/>
                        </a:spcBef>
                        <a:spcAft>
                          <a:spcPts val="0"/>
                        </a:spcAft>
                        <a:buNone/>
                      </a:pPr>
                      <a:r>
                        <a:rPr lang="en-US" sz="1400" b="1" u="none" strike="noStrike" cap="none">
                          <a:latin typeface="Times New Roman"/>
                          <a:ea typeface="Times New Roman"/>
                          <a:cs typeface="Times New Roman"/>
                          <a:sym typeface="Times New Roman"/>
                        </a:rPr>
                        <a:t>Sequential node</a:t>
                      </a:r>
                      <a:endParaRPr sz="1400" u="none" strike="noStrike" cap="none">
                        <a:latin typeface="Times New Roman"/>
                        <a:ea typeface="Times New Roman"/>
                        <a:cs typeface="Times New Roman"/>
                        <a:sym typeface="Times New Roman"/>
                      </a:endParaRPr>
                    </a:p>
                  </a:txBody>
                  <a:tcPr marL="0" marR="0" marT="1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bl>
          </a:graphicData>
        </a:graphic>
      </p:graphicFrame>
      <p:pic>
        <p:nvPicPr>
          <p:cNvPr id="494" name="Google Shape;494;p51"/>
          <p:cNvPicPr preferRelativeResize="0"/>
          <p:nvPr/>
        </p:nvPicPr>
        <p:blipFill rotWithShape="1">
          <a:blip r:embed="rId3">
            <a:alphaModFix/>
          </a:blip>
          <a:srcRect/>
          <a:stretch/>
        </p:blipFill>
        <p:spPr>
          <a:xfrm>
            <a:off x="6400800" y="958727"/>
            <a:ext cx="2743199" cy="5899120"/>
          </a:xfrm>
          <a:prstGeom prst="rect">
            <a:avLst/>
          </a:prstGeom>
          <a:noFill/>
          <a:ln>
            <a:noFill/>
          </a:ln>
        </p:spPr>
      </p:pic>
      <p:sp>
        <p:nvSpPr>
          <p:cNvPr id="495" name="Google Shape;495;p51"/>
          <p:cNvSpPr txBox="1"/>
          <p:nvPr/>
        </p:nvSpPr>
        <p:spPr>
          <a:xfrm>
            <a:off x="6447282" y="6218631"/>
            <a:ext cx="150812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00AD00"/>
                </a:solidFill>
                <a:latin typeface="Times New Roman"/>
                <a:ea typeface="Times New Roman"/>
                <a:cs typeface="Times New Roman"/>
                <a:sym typeface="Times New Roman"/>
              </a:rPr>
              <a:t>DD Path graph</a:t>
            </a: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2"/>
          <p:cNvSpPr txBox="1"/>
          <p:nvPr/>
        </p:nvSpPr>
        <p:spPr>
          <a:xfrm>
            <a:off x="735279" y="1504035"/>
            <a:ext cx="7834630" cy="1809114"/>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DD path graph is used to find independent paths.</a:t>
            </a:r>
            <a:endParaRPr sz="2000">
              <a:latin typeface="Times New Roman"/>
              <a:ea typeface="Times New Roman"/>
              <a:cs typeface="Times New Roman"/>
              <a:sym typeface="Times New Roman"/>
            </a:endParaRPr>
          </a:p>
          <a:p>
            <a:pPr marL="339725" marR="691515" lvl="0" indent="-327660" algn="l" rtl="0">
              <a:lnSpc>
                <a:spcPct val="111500"/>
              </a:lnSpc>
              <a:spcBef>
                <a:spcPts val="1010"/>
              </a:spcBef>
              <a:spcAft>
                <a:spcPts val="0"/>
              </a:spcAft>
              <a:buSzPts val="2000"/>
              <a:buFont typeface="Noto Sans Symbols"/>
              <a:buChar char="❑"/>
            </a:pPr>
            <a:r>
              <a:rPr lang="en-US" sz="2000" b="1">
                <a:latin typeface="Times New Roman"/>
                <a:ea typeface="Times New Roman"/>
                <a:cs typeface="Times New Roman"/>
                <a:sym typeface="Times New Roman"/>
              </a:rPr>
              <a:t>We are interested to execute all independent paths at least once  during path testing.</a:t>
            </a:r>
            <a:endParaRPr sz="2000">
              <a:latin typeface="Times New Roman"/>
              <a:ea typeface="Times New Roman"/>
              <a:cs typeface="Times New Roman"/>
              <a:sym typeface="Times New Roman"/>
            </a:endParaRPr>
          </a:p>
          <a:p>
            <a:pPr marL="339725" marR="5080" lvl="0" indent="-327660" algn="l" rtl="0">
              <a:lnSpc>
                <a:spcPct val="111500"/>
              </a:lnSpc>
              <a:spcBef>
                <a:spcPts val="960"/>
              </a:spcBef>
              <a:spcAft>
                <a:spcPts val="0"/>
              </a:spcAft>
              <a:buSzPts val="2000"/>
              <a:buFont typeface="Noto Sans Symbols"/>
              <a:buChar char="❑"/>
            </a:pPr>
            <a:r>
              <a:rPr lang="en-US" sz="2000" b="1">
                <a:latin typeface="Times New Roman"/>
                <a:ea typeface="Times New Roman"/>
                <a:cs typeface="Times New Roman"/>
                <a:sym typeface="Times New Roman"/>
              </a:rPr>
              <a:t>It is any path through DD path graph that introduces at least one new  set of processing statements or new conditions.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p:nvPr/>
        </p:nvSpPr>
        <p:spPr>
          <a:xfrm>
            <a:off x="917244" y="2290064"/>
            <a:ext cx="22726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latin typeface="Times New Roman"/>
                <a:ea typeface="Times New Roman"/>
                <a:cs typeface="Times New Roman"/>
                <a:sym typeface="Times New Roman"/>
              </a:rPr>
              <a:t>Independent paths are:</a:t>
            </a:r>
            <a:endParaRPr sz="1800">
              <a:latin typeface="Times New Roman"/>
              <a:ea typeface="Times New Roman"/>
              <a:cs typeface="Times New Roman"/>
              <a:sym typeface="Times New Roman"/>
            </a:endParaRPr>
          </a:p>
        </p:txBody>
      </p:sp>
      <p:sp>
        <p:nvSpPr>
          <p:cNvPr id="506" name="Google Shape;506;p53"/>
          <p:cNvSpPr txBox="1"/>
          <p:nvPr/>
        </p:nvSpPr>
        <p:spPr>
          <a:xfrm>
            <a:off x="1374402" y="2581400"/>
            <a:ext cx="460200" cy="2340000"/>
          </a:xfrm>
          <a:prstGeom prst="rect">
            <a:avLst/>
          </a:prstGeom>
          <a:noFill/>
          <a:ln>
            <a:noFill/>
          </a:ln>
        </p:spPr>
        <p:txBody>
          <a:bodyPr spcFirstLastPara="1" wrap="square" lIns="0" tIns="67300" rIns="0" bIns="0" anchor="t" anchorCtr="0">
            <a:spAutoFit/>
          </a:bodyPr>
          <a:lstStyle/>
          <a:p>
            <a:pPr marL="12700" marR="0" lvl="0" indent="0" algn="l" rtl="0">
              <a:lnSpc>
                <a:spcPct val="100000"/>
              </a:lnSpc>
              <a:spcBef>
                <a:spcPts val="0"/>
              </a:spcBef>
              <a:spcAft>
                <a:spcPts val="0"/>
              </a:spcAft>
              <a:buNone/>
            </a:pPr>
            <a:r>
              <a:rPr lang="en-US" sz="1800">
                <a:latin typeface="Times New Roman"/>
                <a:ea typeface="Times New Roman"/>
                <a:cs typeface="Times New Roman"/>
                <a:sym typeface="Times New Roman"/>
              </a:rPr>
              <a:t>(i)</a:t>
            </a:r>
            <a:endParaRPr sz="1800">
              <a:latin typeface="Times New Roman"/>
              <a:ea typeface="Times New Roman"/>
              <a:cs typeface="Times New Roman"/>
              <a:sym typeface="Times New Roman"/>
            </a:endParaRPr>
          </a:p>
          <a:p>
            <a:pPr marL="12700" marR="0" lvl="0" indent="0" algn="l" rtl="0">
              <a:lnSpc>
                <a:spcPct val="100000"/>
              </a:lnSpc>
              <a:spcBef>
                <a:spcPts val="434"/>
              </a:spcBef>
              <a:spcAft>
                <a:spcPts val="0"/>
              </a:spcAft>
              <a:buNone/>
            </a:pPr>
            <a:r>
              <a:rPr lang="en-US" sz="1800">
                <a:latin typeface="Times New Roman"/>
                <a:ea typeface="Times New Roman"/>
                <a:cs typeface="Times New Roman"/>
                <a:sym typeface="Times New Roman"/>
              </a:rPr>
              <a:t>(ii)</a:t>
            </a:r>
            <a:endParaRPr sz="1800">
              <a:latin typeface="Times New Roman"/>
              <a:ea typeface="Times New Roman"/>
              <a:cs typeface="Times New Roman"/>
              <a:sym typeface="Times New Roman"/>
            </a:endParaRPr>
          </a:p>
          <a:p>
            <a:pPr marL="12700" marR="0" lvl="0" indent="0" algn="l" rtl="0">
              <a:lnSpc>
                <a:spcPct val="100000"/>
              </a:lnSpc>
              <a:spcBef>
                <a:spcPts val="430"/>
              </a:spcBef>
              <a:spcAft>
                <a:spcPts val="0"/>
              </a:spcAft>
              <a:buNone/>
            </a:pPr>
            <a:r>
              <a:rPr lang="en-US" sz="1800">
                <a:latin typeface="Times New Roman"/>
                <a:ea typeface="Times New Roman"/>
                <a:cs typeface="Times New Roman"/>
                <a:sym typeface="Times New Roman"/>
              </a:rPr>
              <a:t>(iii)</a:t>
            </a:r>
            <a:endParaRPr sz="1800">
              <a:latin typeface="Times New Roman"/>
              <a:ea typeface="Times New Roman"/>
              <a:cs typeface="Times New Roman"/>
              <a:sym typeface="Times New Roman"/>
            </a:endParaRPr>
          </a:p>
          <a:p>
            <a:pPr marL="12700" marR="0" lvl="0" indent="0" algn="l" rtl="0">
              <a:lnSpc>
                <a:spcPct val="100000"/>
              </a:lnSpc>
              <a:spcBef>
                <a:spcPts val="430"/>
              </a:spcBef>
              <a:spcAft>
                <a:spcPts val="0"/>
              </a:spcAft>
              <a:buNone/>
            </a:pPr>
            <a:r>
              <a:rPr lang="en-US" sz="1800">
                <a:latin typeface="Times New Roman"/>
                <a:ea typeface="Times New Roman"/>
                <a:cs typeface="Times New Roman"/>
                <a:sym typeface="Times New Roman"/>
              </a:rPr>
              <a:t>(iv)</a:t>
            </a:r>
            <a:endParaRPr sz="1800">
              <a:latin typeface="Times New Roman"/>
              <a:ea typeface="Times New Roman"/>
              <a:cs typeface="Times New Roman"/>
              <a:sym typeface="Times New Roman"/>
            </a:endParaRPr>
          </a:p>
          <a:p>
            <a:pPr marL="12700" marR="0" lvl="0" indent="0" algn="l" rtl="0">
              <a:lnSpc>
                <a:spcPct val="100000"/>
              </a:lnSpc>
              <a:spcBef>
                <a:spcPts val="434"/>
              </a:spcBef>
              <a:spcAft>
                <a:spcPts val="0"/>
              </a:spcAft>
              <a:buNone/>
            </a:pPr>
            <a:r>
              <a:rPr lang="en-US" sz="1800">
                <a:latin typeface="Times New Roman"/>
                <a:ea typeface="Times New Roman"/>
                <a:cs typeface="Times New Roman"/>
                <a:sym typeface="Times New Roman"/>
              </a:rPr>
              <a:t>(v)</a:t>
            </a:r>
            <a:endParaRPr sz="1800">
              <a:latin typeface="Times New Roman"/>
              <a:ea typeface="Times New Roman"/>
              <a:cs typeface="Times New Roman"/>
              <a:sym typeface="Times New Roman"/>
            </a:endParaRPr>
          </a:p>
          <a:p>
            <a:pPr marL="12700" marR="0" lvl="0" indent="0" algn="l" rtl="0">
              <a:lnSpc>
                <a:spcPct val="100000"/>
              </a:lnSpc>
              <a:spcBef>
                <a:spcPts val="434"/>
              </a:spcBef>
              <a:spcAft>
                <a:spcPts val="0"/>
              </a:spcAft>
              <a:buNone/>
            </a:pPr>
            <a:r>
              <a:rPr lang="en-US" sz="1800">
                <a:latin typeface="Times New Roman"/>
                <a:ea typeface="Times New Roman"/>
                <a:cs typeface="Times New Roman"/>
                <a:sym typeface="Times New Roman"/>
              </a:rPr>
              <a:t>(vi)</a:t>
            </a:r>
            <a:endParaRPr sz="1800">
              <a:latin typeface="Times New Roman"/>
              <a:ea typeface="Times New Roman"/>
              <a:cs typeface="Times New Roman"/>
              <a:sym typeface="Times New Roman"/>
            </a:endParaRPr>
          </a:p>
          <a:p>
            <a:pPr marL="12700" marR="0" lvl="0" indent="0" algn="l" rtl="0">
              <a:lnSpc>
                <a:spcPct val="100000"/>
              </a:lnSpc>
              <a:spcBef>
                <a:spcPts val="430"/>
              </a:spcBef>
              <a:spcAft>
                <a:spcPts val="0"/>
              </a:spcAft>
              <a:buNone/>
            </a:pPr>
            <a:r>
              <a:rPr lang="en-US" sz="1800">
                <a:latin typeface="Times New Roman"/>
                <a:ea typeface="Times New Roman"/>
                <a:cs typeface="Times New Roman"/>
                <a:sym typeface="Times New Roman"/>
              </a:rPr>
              <a:t>(vii)</a:t>
            </a:r>
            <a:endParaRPr sz="1800">
              <a:latin typeface="Times New Roman"/>
              <a:ea typeface="Times New Roman"/>
              <a:cs typeface="Times New Roman"/>
              <a:sym typeface="Times New Roman"/>
            </a:endParaRPr>
          </a:p>
        </p:txBody>
      </p:sp>
      <p:sp>
        <p:nvSpPr>
          <p:cNvPr id="507" name="Google Shape;507;p53"/>
          <p:cNvSpPr txBox="1"/>
          <p:nvPr/>
        </p:nvSpPr>
        <p:spPr>
          <a:xfrm>
            <a:off x="1834674" y="2581400"/>
            <a:ext cx="2138700" cy="2284800"/>
          </a:xfrm>
          <a:prstGeom prst="rect">
            <a:avLst/>
          </a:prstGeom>
          <a:noFill/>
          <a:ln>
            <a:noFill/>
          </a:ln>
        </p:spPr>
        <p:txBody>
          <a:bodyPr spcFirstLastPara="1" wrap="square" lIns="0" tIns="12700" rIns="0" bIns="0" anchor="t" anchorCtr="0">
            <a:spAutoFit/>
          </a:bodyPr>
          <a:lstStyle/>
          <a:p>
            <a:pPr marL="12700" marR="5080" lvl="0" indent="34925" algn="l" rtl="0">
              <a:lnSpc>
                <a:spcPct val="120000"/>
              </a:lnSpc>
              <a:spcBef>
                <a:spcPts val="0"/>
              </a:spcBef>
              <a:spcAft>
                <a:spcPts val="0"/>
              </a:spcAft>
              <a:buNone/>
            </a:pPr>
            <a:r>
              <a:rPr lang="en-US" sz="1800">
                <a:latin typeface="Times New Roman"/>
                <a:ea typeface="Times New Roman"/>
                <a:cs typeface="Times New Roman"/>
                <a:sym typeface="Times New Roman"/>
              </a:rPr>
              <a:t>ABGOQRS  ABGOPRS  ABCDFGOQRS  ABCDEFGOPRS  ABGHIJNRS  ABGHIKLNRS  ABGHIKMNRS</a:t>
            </a:r>
            <a:endParaRPr sz="1800">
              <a:latin typeface="Times New Roman"/>
              <a:ea typeface="Times New Roman"/>
              <a:cs typeface="Times New Roman"/>
              <a:sym typeface="Times New Roman"/>
            </a:endParaRPr>
          </a:p>
        </p:txBody>
      </p:sp>
      <p:pic>
        <p:nvPicPr>
          <p:cNvPr id="508" name="Google Shape;508;p53"/>
          <p:cNvPicPr preferRelativeResize="0"/>
          <p:nvPr/>
        </p:nvPicPr>
        <p:blipFill rotWithShape="1">
          <a:blip r:embed="rId3">
            <a:alphaModFix/>
          </a:blip>
          <a:srcRect/>
          <a:stretch/>
        </p:blipFill>
        <p:spPr>
          <a:xfrm>
            <a:off x="5087031" y="1491182"/>
            <a:ext cx="2300130" cy="4611291"/>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4"/>
          <p:cNvSpPr txBox="1"/>
          <p:nvPr/>
        </p:nvSpPr>
        <p:spPr>
          <a:xfrm>
            <a:off x="735279" y="1504035"/>
            <a:ext cx="7638415" cy="2336165"/>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Independent paths ensures that</a:t>
            </a:r>
            <a:endParaRPr sz="2000">
              <a:latin typeface="Times New Roman"/>
              <a:ea typeface="Times New Roman"/>
              <a:cs typeface="Times New Roman"/>
              <a:sym typeface="Times New Roman"/>
            </a:endParaRPr>
          </a:p>
          <a:p>
            <a:pPr marL="832485" marR="0" lvl="1" indent="-328295" algn="l" rtl="0">
              <a:lnSpc>
                <a:spcPct val="100000"/>
              </a:lnSpc>
              <a:spcBef>
                <a:spcPts val="79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Every statement in the program has been executed at least once</a:t>
            </a:r>
            <a:endParaRPr sz="2000" b="0" i="0" u="none" strike="noStrike" cap="none">
              <a:latin typeface="Times New Roman"/>
              <a:ea typeface="Times New Roman"/>
              <a:cs typeface="Times New Roman"/>
              <a:sym typeface="Times New Roman"/>
            </a:endParaRPr>
          </a:p>
          <a:p>
            <a:pPr marL="832485" marR="0" lvl="1" indent="-328295" algn="l" rtl="0">
              <a:lnSpc>
                <a:spcPct val="100000"/>
              </a:lnSpc>
              <a:spcBef>
                <a:spcPts val="79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Every branch has been exercised for true or false condition.</a:t>
            </a:r>
            <a:endParaRPr sz="2000" b="0" i="0" u="none" strike="noStrike" cap="none">
              <a:latin typeface="Times New Roman"/>
              <a:ea typeface="Times New Roman"/>
              <a:cs typeface="Times New Roman"/>
              <a:sym typeface="Times New Roman"/>
            </a:endParaRPr>
          </a:p>
          <a:p>
            <a:pPr marL="832485" marR="0" lvl="1" indent="-328295" algn="l" rtl="0">
              <a:lnSpc>
                <a:spcPct val="100000"/>
              </a:lnSpc>
              <a:spcBef>
                <a:spcPts val="79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There are standard tools to generate DD paths.</a:t>
            </a:r>
            <a:endParaRPr sz="2000" b="0" i="0" u="none" strike="noStrike" cap="none">
              <a:latin typeface="Times New Roman"/>
              <a:ea typeface="Times New Roman"/>
              <a:cs typeface="Times New Roman"/>
              <a:sym typeface="Times New Roman"/>
            </a:endParaRPr>
          </a:p>
          <a:p>
            <a:pPr marL="832485" marR="5080" lvl="1" indent="-328295" algn="l" rtl="0">
              <a:lnSpc>
                <a:spcPct val="111500"/>
              </a:lnSpc>
              <a:spcBef>
                <a:spcPts val="1005"/>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In practice it is reasonable to make DD paths for the programs up to  100 lines of code. Beyond this , go for standard tool</a:t>
            </a:r>
            <a:endParaRPr sz="2000" b="0" i="0" u="none" strike="noStrike"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55"/>
          <p:cNvPicPr preferRelativeResize="0"/>
          <p:nvPr/>
        </p:nvPicPr>
        <p:blipFill rotWithShape="1">
          <a:blip r:embed="rId3">
            <a:alphaModFix/>
          </a:blip>
          <a:srcRect/>
          <a:stretch/>
        </p:blipFill>
        <p:spPr>
          <a:xfrm>
            <a:off x="1961455" y="2749811"/>
            <a:ext cx="5277483" cy="288712"/>
          </a:xfrm>
          <a:prstGeom prst="rect">
            <a:avLst/>
          </a:prstGeom>
          <a:noFill/>
          <a:ln>
            <a:noFill/>
          </a:ln>
        </p:spPr>
      </p:pic>
      <p:sp>
        <p:nvSpPr>
          <p:cNvPr id="519" name="Google Shape;519;p55"/>
          <p:cNvSpPr txBox="1">
            <a:spLocks noGrp="1"/>
          </p:cNvSpPr>
          <p:nvPr>
            <p:ph type="title"/>
          </p:nvPr>
        </p:nvSpPr>
        <p:spPr>
          <a:xfrm>
            <a:off x="1930400" y="2609475"/>
            <a:ext cx="59424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CYCLOMATIC COMPLEXITY</a:t>
            </a:r>
            <a:endParaRPr sz="30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56"/>
          <p:cNvPicPr preferRelativeResize="0"/>
          <p:nvPr/>
        </p:nvPicPr>
        <p:blipFill rotWithShape="1">
          <a:blip r:embed="rId3">
            <a:alphaModFix/>
          </a:blip>
          <a:srcRect/>
          <a:stretch/>
        </p:blipFill>
        <p:spPr>
          <a:xfrm>
            <a:off x="350520" y="190500"/>
            <a:ext cx="6275832" cy="943355"/>
          </a:xfrm>
          <a:prstGeom prst="rect">
            <a:avLst/>
          </a:prstGeom>
          <a:noFill/>
          <a:ln>
            <a:noFill/>
          </a:ln>
        </p:spPr>
      </p:pic>
      <p:sp>
        <p:nvSpPr>
          <p:cNvPr id="525" name="Google Shape;525;p56"/>
          <p:cNvSpPr txBox="1">
            <a:spLocks noGrp="1"/>
          </p:cNvSpPr>
          <p:nvPr>
            <p:ph type="title"/>
          </p:nvPr>
        </p:nvSpPr>
        <p:spPr>
          <a:xfrm>
            <a:off x="682849" y="310400"/>
            <a:ext cx="68136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a:t>Cyclomatic Complexity</a:t>
            </a:r>
            <a:endParaRPr sz="4400"/>
          </a:p>
        </p:txBody>
      </p:sp>
      <p:sp>
        <p:nvSpPr>
          <p:cNvPr id="526" name="Google Shape;526;p56"/>
          <p:cNvSpPr txBox="1"/>
          <p:nvPr/>
        </p:nvSpPr>
        <p:spPr>
          <a:xfrm>
            <a:off x="6964933" y="6449667"/>
            <a:ext cx="302260" cy="252095"/>
          </a:xfrm>
          <a:prstGeom prst="rect">
            <a:avLst/>
          </a:prstGeom>
          <a:noFill/>
          <a:ln>
            <a:noFill/>
          </a:ln>
        </p:spPr>
        <p:txBody>
          <a:bodyPr spcFirstLastPara="1" wrap="square" lIns="0" tIns="0" rIns="0" bIns="0" anchor="t" anchorCtr="0">
            <a:spAutoFit/>
          </a:bodyPr>
          <a:lstStyle/>
          <a:p>
            <a:pPr marL="38100" marR="0" lvl="0" indent="0" algn="l" rtl="0">
              <a:lnSpc>
                <a:spcPct val="116500"/>
              </a:lnSpc>
              <a:spcBef>
                <a:spcPts val="0"/>
              </a:spcBef>
              <a:spcAft>
                <a:spcPts val="0"/>
              </a:spcAft>
              <a:buNone/>
            </a:pPr>
            <a:fld id="{00000000-1234-1234-1234-123412341234}" type="slidenum">
              <a:rPr lang="en-US" sz="1600" b="1">
                <a:latin typeface="Arial"/>
                <a:ea typeface="Arial"/>
                <a:cs typeface="Arial"/>
                <a:sym typeface="Arial"/>
              </a:rPr>
              <a:t>47</a:t>
            </a:fld>
            <a:endParaRPr sz="1600">
              <a:latin typeface="Arial"/>
              <a:ea typeface="Arial"/>
              <a:cs typeface="Arial"/>
              <a:sym typeface="Arial"/>
            </a:endParaRPr>
          </a:p>
        </p:txBody>
      </p:sp>
      <p:sp>
        <p:nvSpPr>
          <p:cNvPr id="527" name="Google Shape;527;p56"/>
          <p:cNvSpPr txBox="1"/>
          <p:nvPr/>
        </p:nvSpPr>
        <p:spPr>
          <a:xfrm>
            <a:off x="350525" y="1133850"/>
            <a:ext cx="8548500" cy="5393400"/>
          </a:xfrm>
          <a:prstGeom prst="rect">
            <a:avLst/>
          </a:prstGeom>
          <a:noFill/>
          <a:ln>
            <a:noFill/>
          </a:ln>
        </p:spPr>
        <p:txBody>
          <a:bodyPr spcFirstLastPara="1" wrap="square" lIns="0" tIns="54600" rIns="0" bIns="0" anchor="t" anchorCtr="0">
            <a:spAutoFit/>
          </a:bodyPr>
          <a:lstStyle/>
          <a:p>
            <a:pPr marL="355600" marR="982344" lvl="0" indent="-342900" algn="l" rtl="0">
              <a:lnSpc>
                <a:spcPct val="90000"/>
              </a:lnSpc>
              <a:spcBef>
                <a:spcPts val="0"/>
              </a:spcBef>
              <a:spcAft>
                <a:spcPts val="0"/>
              </a:spcAft>
              <a:buSzPts val="2800"/>
              <a:buFont typeface="Noto Sans Symbols"/>
              <a:buChar char="❑"/>
            </a:pPr>
            <a:r>
              <a:rPr lang="en-US" sz="2800" b="1">
                <a:latin typeface="Times New Roman"/>
                <a:ea typeface="Times New Roman"/>
                <a:cs typeface="Times New Roman"/>
                <a:sym typeface="Times New Roman"/>
              </a:rPr>
              <a:t>A graph-theoretic complexity measure that  highlights program complexity - lack of  modularization (McCabe, 1976).</a:t>
            </a:r>
            <a:endParaRPr sz="2800">
              <a:latin typeface="Times New Roman"/>
              <a:ea typeface="Times New Roman"/>
              <a:cs typeface="Times New Roman"/>
              <a:sym typeface="Times New Roman"/>
            </a:endParaRPr>
          </a:p>
          <a:p>
            <a:pPr marL="798830" marR="90805" lvl="1" indent="-305435" algn="l" rtl="0">
              <a:lnSpc>
                <a:spcPct val="107916"/>
              </a:lnSpc>
              <a:spcBef>
                <a:spcPts val="1220"/>
              </a:spcBef>
              <a:spcAft>
                <a:spcPts val="0"/>
              </a:spcAft>
              <a:buSzPts val="1950"/>
              <a:buFont typeface="Noto Sans Symbols"/>
              <a:buChar char="●"/>
            </a:pPr>
            <a:r>
              <a:rPr lang="en-US" sz="2400" b="0" i="0" u="none" strike="noStrike" cap="none">
                <a:latin typeface="Times New Roman"/>
                <a:ea typeface="Times New Roman"/>
                <a:cs typeface="Times New Roman"/>
                <a:sym typeface="Times New Roman"/>
              </a:rPr>
              <a:t>Based upon determining the number of </a:t>
            </a:r>
            <a:r>
              <a:rPr lang="en-US" sz="2400" b="0" i="1" u="none" strike="noStrike" cap="none">
                <a:latin typeface="Times New Roman"/>
                <a:ea typeface="Times New Roman"/>
                <a:cs typeface="Times New Roman"/>
                <a:sym typeface="Times New Roman"/>
              </a:rPr>
              <a:t>linearly independent  paths	</a:t>
            </a:r>
            <a:r>
              <a:rPr lang="en-US" sz="2400" b="0" i="0" u="none" strike="noStrike" cap="none">
                <a:latin typeface="Times New Roman"/>
                <a:ea typeface="Times New Roman"/>
                <a:cs typeface="Times New Roman"/>
                <a:sym typeface="Times New Roman"/>
              </a:rPr>
              <a:t>in a program module; suggesting that the complexity  increases with this number, and reliability reduces.</a:t>
            </a:r>
            <a:endParaRPr sz="2400" b="0" i="0" u="none" strike="noStrike" cap="none">
              <a:latin typeface="Times New Roman"/>
              <a:ea typeface="Times New Roman"/>
              <a:cs typeface="Times New Roman"/>
              <a:sym typeface="Times New Roman"/>
            </a:endParaRPr>
          </a:p>
          <a:p>
            <a:pPr marL="355600" marR="0" lvl="0" indent="-342900" algn="l" rtl="0">
              <a:lnSpc>
                <a:spcPct val="100000"/>
              </a:lnSpc>
              <a:spcBef>
                <a:spcPts val="950"/>
              </a:spcBef>
              <a:spcAft>
                <a:spcPts val="0"/>
              </a:spcAft>
              <a:buSzPts val="2800"/>
              <a:buFont typeface="Noto Sans Symbols"/>
              <a:buChar char="❑"/>
            </a:pPr>
            <a:r>
              <a:rPr lang="en-US" sz="2800" b="1">
                <a:latin typeface="Times New Roman"/>
                <a:ea typeface="Times New Roman"/>
                <a:cs typeface="Times New Roman"/>
                <a:sym typeface="Times New Roman"/>
              </a:rPr>
              <a:t>This metric has two primary uses:</a:t>
            </a:r>
            <a:endParaRPr sz="2800">
              <a:latin typeface="Times New Roman"/>
              <a:ea typeface="Times New Roman"/>
              <a:cs typeface="Times New Roman"/>
              <a:sym typeface="Times New Roman"/>
            </a:endParaRPr>
          </a:p>
          <a:p>
            <a:pPr marL="798830" marR="5080" lvl="1" indent="-305435" algn="l" rtl="0">
              <a:lnSpc>
                <a:spcPct val="107916"/>
              </a:lnSpc>
              <a:spcBef>
                <a:spcPts val="1220"/>
              </a:spcBef>
              <a:spcAft>
                <a:spcPts val="0"/>
              </a:spcAft>
              <a:buSzPts val="1950"/>
              <a:buFont typeface="Noto Sans Symbols"/>
              <a:buChar char="●"/>
            </a:pPr>
            <a:r>
              <a:rPr lang="en-US" sz="2400" b="0" i="0" u="none" strike="noStrike" cap="none">
                <a:latin typeface="Times New Roman"/>
                <a:ea typeface="Times New Roman"/>
                <a:cs typeface="Times New Roman"/>
                <a:sym typeface="Times New Roman"/>
              </a:rPr>
              <a:t>to indicate escalating complexity in a module as it is coded  and therefore assisting the coders in determining the “size”  of their modules,</a:t>
            </a:r>
            <a:endParaRPr sz="2400" b="0" i="0" u="none" strike="noStrike" cap="none">
              <a:latin typeface="Times New Roman"/>
              <a:ea typeface="Times New Roman"/>
              <a:cs typeface="Times New Roman"/>
              <a:sym typeface="Times New Roman"/>
            </a:endParaRPr>
          </a:p>
          <a:p>
            <a:pPr marL="798830" marR="35560" lvl="1" indent="-305435" algn="l" rtl="0">
              <a:lnSpc>
                <a:spcPct val="107916"/>
              </a:lnSpc>
              <a:spcBef>
                <a:spcPts val="1160"/>
              </a:spcBef>
              <a:spcAft>
                <a:spcPts val="0"/>
              </a:spcAft>
              <a:buSzPts val="1950"/>
              <a:buFont typeface="Noto Sans Symbols"/>
              <a:buChar char="●"/>
            </a:pPr>
            <a:r>
              <a:rPr lang="en-US" sz="2400" b="0" i="0" u="none" strike="noStrike" cap="none">
                <a:latin typeface="Times New Roman"/>
                <a:ea typeface="Times New Roman"/>
                <a:cs typeface="Times New Roman"/>
                <a:sym typeface="Times New Roman"/>
              </a:rPr>
              <a:t>to	determine the upper bound on the number of tests that  must be designed and executed.</a:t>
            </a:r>
            <a:endParaRPr sz="2400" b="0" i="0" u="none" strike="noStrike"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pSp>
        <p:nvGrpSpPr>
          <p:cNvPr id="532" name="Google Shape;532;p57"/>
          <p:cNvGrpSpPr/>
          <p:nvPr/>
        </p:nvGrpSpPr>
        <p:grpSpPr>
          <a:xfrm>
            <a:off x="411480" y="278891"/>
            <a:ext cx="8092440" cy="777239"/>
            <a:chOff x="411480" y="278891"/>
            <a:chExt cx="8092440" cy="777239"/>
          </a:xfrm>
        </p:grpSpPr>
        <p:pic>
          <p:nvPicPr>
            <p:cNvPr id="533" name="Google Shape;533;p57"/>
            <p:cNvPicPr preferRelativeResize="0"/>
            <p:nvPr/>
          </p:nvPicPr>
          <p:blipFill rotWithShape="1">
            <a:blip r:embed="rId3">
              <a:alphaModFix/>
            </a:blip>
            <a:srcRect/>
            <a:stretch/>
          </p:blipFill>
          <p:spPr>
            <a:xfrm>
              <a:off x="411480" y="278891"/>
              <a:ext cx="2939796" cy="777239"/>
            </a:xfrm>
            <a:prstGeom prst="rect">
              <a:avLst/>
            </a:prstGeom>
            <a:noFill/>
            <a:ln>
              <a:noFill/>
            </a:ln>
          </p:spPr>
        </p:pic>
        <p:pic>
          <p:nvPicPr>
            <p:cNvPr id="534" name="Google Shape;534;p57"/>
            <p:cNvPicPr preferRelativeResize="0"/>
            <p:nvPr/>
          </p:nvPicPr>
          <p:blipFill rotWithShape="1">
            <a:blip r:embed="rId4">
              <a:alphaModFix/>
            </a:blip>
            <a:srcRect/>
            <a:stretch/>
          </p:blipFill>
          <p:spPr>
            <a:xfrm>
              <a:off x="2747772" y="278891"/>
              <a:ext cx="2790444" cy="777239"/>
            </a:xfrm>
            <a:prstGeom prst="rect">
              <a:avLst/>
            </a:prstGeom>
            <a:noFill/>
            <a:ln>
              <a:noFill/>
            </a:ln>
          </p:spPr>
        </p:pic>
        <p:pic>
          <p:nvPicPr>
            <p:cNvPr id="535" name="Google Shape;535;p57"/>
            <p:cNvPicPr preferRelativeResize="0"/>
            <p:nvPr/>
          </p:nvPicPr>
          <p:blipFill rotWithShape="1">
            <a:blip r:embed="rId5">
              <a:alphaModFix/>
            </a:blip>
            <a:srcRect/>
            <a:stretch/>
          </p:blipFill>
          <p:spPr>
            <a:xfrm>
              <a:off x="5049012" y="278891"/>
              <a:ext cx="3454908" cy="777239"/>
            </a:xfrm>
            <a:prstGeom prst="rect">
              <a:avLst/>
            </a:prstGeom>
            <a:noFill/>
            <a:ln>
              <a:noFill/>
            </a:ln>
          </p:spPr>
        </p:pic>
      </p:grpSp>
      <p:sp>
        <p:nvSpPr>
          <p:cNvPr id="536" name="Google Shape;536;p57"/>
          <p:cNvSpPr txBox="1">
            <a:spLocks noGrp="1"/>
          </p:cNvSpPr>
          <p:nvPr>
            <p:ph type="title"/>
          </p:nvPr>
        </p:nvSpPr>
        <p:spPr>
          <a:xfrm>
            <a:off x="682850" y="375925"/>
            <a:ext cx="81222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Calculating Cyclomatic Complexity (1)</a:t>
            </a:r>
            <a:endParaRPr sz="3600"/>
          </a:p>
        </p:txBody>
      </p:sp>
      <p:sp>
        <p:nvSpPr>
          <p:cNvPr id="537" name="Google Shape;537;p57"/>
          <p:cNvSpPr txBox="1"/>
          <p:nvPr/>
        </p:nvSpPr>
        <p:spPr>
          <a:xfrm>
            <a:off x="995578" y="1804492"/>
            <a:ext cx="4062729" cy="452120"/>
          </a:xfrm>
          <a:prstGeom prst="rect">
            <a:avLst/>
          </a:prstGeom>
          <a:noFill/>
          <a:ln>
            <a:noFill/>
          </a:ln>
        </p:spPr>
        <p:txBody>
          <a:bodyPr spcFirstLastPara="1" wrap="square" lIns="0" tIns="12050" rIns="0" bIns="0" anchor="t" anchorCtr="0">
            <a:spAutoFit/>
          </a:bodyPr>
          <a:lstStyle/>
          <a:p>
            <a:pPr marL="354965" marR="0" lvl="0" indent="-342900" algn="l" rtl="0">
              <a:lnSpc>
                <a:spcPct val="100000"/>
              </a:lnSpc>
              <a:spcBef>
                <a:spcPts val="0"/>
              </a:spcBef>
              <a:spcAft>
                <a:spcPts val="0"/>
              </a:spcAft>
              <a:buSzPts val="2800"/>
              <a:buFont typeface="Noto Sans Symbols"/>
              <a:buChar char="❑"/>
            </a:pPr>
            <a:r>
              <a:rPr lang="en-US" sz="2800" b="1">
                <a:latin typeface="Times New Roman"/>
                <a:ea typeface="Times New Roman"/>
                <a:cs typeface="Times New Roman"/>
                <a:sym typeface="Times New Roman"/>
              </a:rPr>
              <a:t>Consider this flowgraph:</a:t>
            </a:r>
            <a:endParaRPr sz="2800">
              <a:latin typeface="Times New Roman"/>
              <a:ea typeface="Times New Roman"/>
              <a:cs typeface="Times New Roman"/>
              <a:sym typeface="Times New Roman"/>
            </a:endParaRPr>
          </a:p>
        </p:txBody>
      </p:sp>
      <p:pic>
        <p:nvPicPr>
          <p:cNvPr id="538" name="Google Shape;538;p57"/>
          <p:cNvPicPr preferRelativeResize="0"/>
          <p:nvPr/>
        </p:nvPicPr>
        <p:blipFill rotWithShape="1">
          <a:blip r:embed="rId6">
            <a:alphaModFix/>
          </a:blip>
          <a:srcRect/>
          <a:stretch/>
        </p:blipFill>
        <p:spPr>
          <a:xfrm>
            <a:off x="1282700" y="2657475"/>
            <a:ext cx="3679825" cy="3295650"/>
          </a:xfrm>
          <a:prstGeom prst="rect">
            <a:avLst/>
          </a:prstGeom>
          <a:noFill/>
          <a:ln>
            <a:noFill/>
          </a:ln>
        </p:spPr>
      </p:pic>
      <p:sp>
        <p:nvSpPr>
          <p:cNvPr id="539" name="Google Shape;539;p57"/>
          <p:cNvSpPr txBox="1"/>
          <p:nvPr/>
        </p:nvSpPr>
        <p:spPr>
          <a:xfrm>
            <a:off x="3508628" y="2680842"/>
            <a:ext cx="19558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a</a:t>
            </a:r>
            <a:endParaRPr sz="2800">
              <a:latin typeface="Times New Roman"/>
              <a:ea typeface="Times New Roman"/>
              <a:cs typeface="Times New Roman"/>
              <a:sym typeface="Times New Roman"/>
            </a:endParaRPr>
          </a:p>
        </p:txBody>
      </p:sp>
      <p:sp>
        <p:nvSpPr>
          <p:cNvPr id="540" name="Google Shape;540;p57"/>
          <p:cNvSpPr txBox="1"/>
          <p:nvPr/>
        </p:nvSpPr>
        <p:spPr>
          <a:xfrm>
            <a:off x="6964933" y="6449667"/>
            <a:ext cx="302260" cy="252095"/>
          </a:xfrm>
          <a:prstGeom prst="rect">
            <a:avLst/>
          </a:prstGeom>
          <a:noFill/>
          <a:ln>
            <a:noFill/>
          </a:ln>
        </p:spPr>
        <p:txBody>
          <a:bodyPr spcFirstLastPara="1" wrap="square" lIns="0" tIns="0" rIns="0" bIns="0" anchor="t" anchorCtr="0">
            <a:spAutoFit/>
          </a:bodyPr>
          <a:lstStyle/>
          <a:p>
            <a:pPr marL="38100" marR="0" lvl="0" indent="0" algn="l" rtl="0">
              <a:lnSpc>
                <a:spcPct val="116500"/>
              </a:lnSpc>
              <a:spcBef>
                <a:spcPts val="0"/>
              </a:spcBef>
              <a:spcAft>
                <a:spcPts val="0"/>
              </a:spcAft>
              <a:buNone/>
            </a:pPr>
            <a:fld id="{00000000-1234-1234-1234-123412341234}" type="slidenum">
              <a:rPr lang="en-US" sz="1600" b="1">
                <a:latin typeface="Arial"/>
                <a:ea typeface="Arial"/>
                <a:cs typeface="Arial"/>
                <a:sym typeface="Arial"/>
              </a:rPr>
              <a:t>48</a:t>
            </a:fld>
            <a:endParaRPr sz="1600">
              <a:latin typeface="Arial"/>
              <a:ea typeface="Arial"/>
              <a:cs typeface="Arial"/>
              <a:sym typeface="Arial"/>
            </a:endParaRPr>
          </a:p>
        </p:txBody>
      </p:sp>
      <p:sp>
        <p:nvSpPr>
          <p:cNvPr id="541" name="Google Shape;541;p57"/>
          <p:cNvSpPr txBox="1"/>
          <p:nvPr/>
        </p:nvSpPr>
        <p:spPr>
          <a:xfrm>
            <a:off x="2517775" y="3747897"/>
            <a:ext cx="22161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b</a:t>
            </a:r>
            <a:endParaRPr sz="2800">
              <a:latin typeface="Times New Roman"/>
              <a:ea typeface="Times New Roman"/>
              <a:cs typeface="Times New Roman"/>
              <a:sym typeface="Times New Roman"/>
            </a:endParaRPr>
          </a:p>
        </p:txBody>
      </p:sp>
      <p:sp>
        <p:nvSpPr>
          <p:cNvPr id="542" name="Google Shape;542;p57"/>
          <p:cNvSpPr txBox="1"/>
          <p:nvPr/>
        </p:nvSpPr>
        <p:spPr>
          <a:xfrm>
            <a:off x="3508628" y="3747897"/>
            <a:ext cx="19240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c</a:t>
            </a:r>
            <a:endParaRPr sz="2800">
              <a:latin typeface="Times New Roman"/>
              <a:ea typeface="Times New Roman"/>
              <a:cs typeface="Times New Roman"/>
              <a:sym typeface="Times New Roman"/>
            </a:endParaRPr>
          </a:p>
        </p:txBody>
      </p:sp>
      <p:sp>
        <p:nvSpPr>
          <p:cNvPr id="543" name="Google Shape;543;p57"/>
          <p:cNvSpPr txBox="1"/>
          <p:nvPr/>
        </p:nvSpPr>
        <p:spPr>
          <a:xfrm>
            <a:off x="4575809" y="3747897"/>
            <a:ext cx="22161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d</a:t>
            </a:r>
            <a:endParaRPr sz="2800">
              <a:latin typeface="Times New Roman"/>
              <a:ea typeface="Times New Roman"/>
              <a:cs typeface="Times New Roman"/>
              <a:sym typeface="Times New Roman"/>
            </a:endParaRPr>
          </a:p>
        </p:txBody>
      </p:sp>
      <p:sp>
        <p:nvSpPr>
          <p:cNvPr id="544" name="Google Shape;544;p57"/>
          <p:cNvSpPr txBox="1"/>
          <p:nvPr/>
        </p:nvSpPr>
        <p:spPr>
          <a:xfrm>
            <a:off x="2517775" y="4662297"/>
            <a:ext cx="1123950" cy="1214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e</a:t>
            </a:r>
            <a:endParaRPr sz="2800">
              <a:latin typeface="Times New Roman"/>
              <a:ea typeface="Times New Roman"/>
              <a:cs typeface="Times New Roman"/>
              <a:sym typeface="Times New Roman"/>
            </a:endParaRPr>
          </a:p>
          <a:p>
            <a:pPr marL="0" marR="5080" lvl="0" indent="0" algn="r" rtl="0">
              <a:lnSpc>
                <a:spcPct val="100000"/>
              </a:lnSpc>
              <a:spcBef>
                <a:spcPts val="2640"/>
              </a:spcBef>
              <a:spcAft>
                <a:spcPts val="0"/>
              </a:spcAft>
              <a:buNone/>
            </a:pPr>
            <a:r>
              <a:rPr lang="en-US" sz="2800" b="1">
                <a:latin typeface="Times New Roman"/>
                <a:ea typeface="Times New Roman"/>
                <a:cs typeface="Times New Roman"/>
                <a:sym typeface="Times New Roman"/>
              </a:rPr>
              <a:t>f</a:t>
            </a:r>
            <a:endParaRPr sz="2800">
              <a:latin typeface="Times New Roman"/>
              <a:ea typeface="Times New Roman"/>
              <a:cs typeface="Times New Roman"/>
              <a:sym typeface="Times New Roman"/>
            </a:endParaRPr>
          </a:p>
        </p:txBody>
      </p:sp>
      <p:sp>
        <p:nvSpPr>
          <p:cNvPr id="545" name="Google Shape;545;p57"/>
          <p:cNvSpPr txBox="1"/>
          <p:nvPr/>
        </p:nvSpPr>
        <p:spPr>
          <a:xfrm>
            <a:off x="5414264" y="2533650"/>
            <a:ext cx="3390900" cy="12452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First count the graph elements:</a:t>
            </a:r>
            <a:endParaRPr sz="2000">
              <a:latin typeface="Times New Roman"/>
              <a:ea typeface="Times New Roman"/>
              <a:cs typeface="Times New Roman"/>
              <a:sym typeface="Times New Roman"/>
            </a:endParaRPr>
          </a:p>
          <a:p>
            <a:pPr marL="102870"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Edges</a:t>
            </a:r>
            <a:endParaRPr sz="2000">
              <a:latin typeface="Times New Roman"/>
              <a:ea typeface="Times New Roman"/>
              <a:cs typeface="Times New Roman"/>
              <a:sym typeface="Times New Roman"/>
            </a:endParaRPr>
          </a:p>
          <a:p>
            <a:pPr marL="102870"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Nodes</a:t>
            </a:r>
            <a:endParaRPr sz="2000">
              <a:latin typeface="Times New Roman"/>
              <a:ea typeface="Times New Roman"/>
              <a:cs typeface="Times New Roman"/>
              <a:sym typeface="Times New Roman"/>
            </a:endParaRPr>
          </a:p>
          <a:p>
            <a:pPr marL="102870"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Regions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58"/>
          <p:cNvGrpSpPr/>
          <p:nvPr/>
        </p:nvGrpSpPr>
        <p:grpSpPr>
          <a:xfrm>
            <a:off x="411480" y="278891"/>
            <a:ext cx="8125968" cy="777239"/>
            <a:chOff x="411480" y="278891"/>
            <a:chExt cx="8125968" cy="777239"/>
          </a:xfrm>
        </p:grpSpPr>
        <p:pic>
          <p:nvPicPr>
            <p:cNvPr id="551" name="Google Shape;551;p58"/>
            <p:cNvPicPr preferRelativeResize="0"/>
            <p:nvPr/>
          </p:nvPicPr>
          <p:blipFill rotWithShape="1">
            <a:blip r:embed="rId3">
              <a:alphaModFix/>
            </a:blip>
            <a:srcRect/>
            <a:stretch/>
          </p:blipFill>
          <p:spPr>
            <a:xfrm>
              <a:off x="411480" y="278891"/>
              <a:ext cx="2939796" cy="777239"/>
            </a:xfrm>
            <a:prstGeom prst="rect">
              <a:avLst/>
            </a:prstGeom>
            <a:noFill/>
            <a:ln>
              <a:noFill/>
            </a:ln>
          </p:spPr>
        </p:pic>
        <p:pic>
          <p:nvPicPr>
            <p:cNvPr id="552" name="Google Shape;552;p58"/>
            <p:cNvPicPr preferRelativeResize="0"/>
            <p:nvPr/>
          </p:nvPicPr>
          <p:blipFill rotWithShape="1">
            <a:blip r:embed="rId4">
              <a:alphaModFix/>
            </a:blip>
            <a:srcRect/>
            <a:stretch/>
          </p:blipFill>
          <p:spPr>
            <a:xfrm>
              <a:off x="2747772" y="278891"/>
              <a:ext cx="2790444" cy="777239"/>
            </a:xfrm>
            <a:prstGeom prst="rect">
              <a:avLst/>
            </a:prstGeom>
            <a:noFill/>
            <a:ln>
              <a:noFill/>
            </a:ln>
          </p:spPr>
        </p:pic>
        <p:pic>
          <p:nvPicPr>
            <p:cNvPr id="553" name="Google Shape;553;p58"/>
            <p:cNvPicPr preferRelativeResize="0"/>
            <p:nvPr/>
          </p:nvPicPr>
          <p:blipFill rotWithShape="1">
            <a:blip r:embed="rId5">
              <a:alphaModFix/>
            </a:blip>
            <a:srcRect/>
            <a:stretch/>
          </p:blipFill>
          <p:spPr>
            <a:xfrm>
              <a:off x="5049012" y="278891"/>
              <a:ext cx="3488436" cy="777239"/>
            </a:xfrm>
            <a:prstGeom prst="rect">
              <a:avLst/>
            </a:prstGeom>
            <a:noFill/>
            <a:ln>
              <a:noFill/>
            </a:ln>
          </p:spPr>
        </p:pic>
      </p:grpSp>
      <p:sp>
        <p:nvSpPr>
          <p:cNvPr id="554" name="Google Shape;554;p58"/>
          <p:cNvSpPr txBox="1">
            <a:spLocks noGrp="1"/>
          </p:cNvSpPr>
          <p:nvPr>
            <p:ph type="title"/>
          </p:nvPr>
        </p:nvSpPr>
        <p:spPr>
          <a:xfrm>
            <a:off x="682850" y="375925"/>
            <a:ext cx="81261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Calculating Cyclomatic Complexity (2)</a:t>
            </a:r>
            <a:endParaRPr sz="3600"/>
          </a:p>
        </p:txBody>
      </p:sp>
      <p:sp>
        <p:nvSpPr>
          <p:cNvPr id="555" name="Google Shape;555;p58"/>
          <p:cNvSpPr txBox="1"/>
          <p:nvPr/>
        </p:nvSpPr>
        <p:spPr>
          <a:xfrm>
            <a:off x="995578" y="1804492"/>
            <a:ext cx="4062729" cy="452120"/>
          </a:xfrm>
          <a:prstGeom prst="rect">
            <a:avLst/>
          </a:prstGeom>
          <a:noFill/>
          <a:ln>
            <a:noFill/>
          </a:ln>
        </p:spPr>
        <p:txBody>
          <a:bodyPr spcFirstLastPara="1" wrap="square" lIns="0" tIns="12050" rIns="0" bIns="0" anchor="t" anchorCtr="0">
            <a:spAutoFit/>
          </a:bodyPr>
          <a:lstStyle/>
          <a:p>
            <a:pPr marL="354965" marR="0" lvl="0" indent="-342900" algn="l" rtl="0">
              <a:lnSpc>
                <a:spcPct val="100000"/>
              </a:lnSpc>
              <a:spcBef>
                <a:spcPts val="0"/>
              </a:spcBef>
              <a:spcAft>
                <a:spcPts val="0"/>
              </a:spcAft>
              <a:buSzPts val="2800"/>
              <a:buFont typeface="Noto Sans Symbols"/>
              <a:buChar char="❑"/>
            </a:pPr>
            <a:r>
              <a:rPr lang="en-US" sz="2800" b="1">
                <a:latin typeface="Times New Roman"/>
                <a:ea typeface="Times New Roman"/>
                <a:cs typeface="Times New Roman"/>
                <a:sym typeface="Times New Roman"/>
              </a:rPr>
              <a:t>Consider this flowgraph:</a:t>
            </a:r>
            <a:endParaRPr sz="2800">
              <a:latin typeface="Times New Roman"/>
              <a:ea typeface="Times New Roman"/>
              <a:cs typeface="Times New Roman"/>
              <a:sym typeface="Times New Roman"/>
            </a:endParaRPr>
          </a:p>
        </p:txBody>
      </p:sp>
      <p:pic>
        <p:nvPicPr>
          <p:cNvPr id="556" name="Google Shape;556;p58"/>
          <p:cNvPicPr preferRelativeResize="0"/>
          <p:nvPr/>
        </p:nvPicPr>
        <p:blipFill rotWithShape="1">
          <a:blip r:embed="rId6">
            <a:alphaModFix/>
          </a:blip>
          <a:srcRect/>
          <a:stretch/>
        </p:blipFill>
        <p:spPr>
          <a:xfrm>
            <a:off x="1282700" y="2657475"/>
            <a:ext cx="3679825" cy="3295650"/>
          </a:xfrm>
          <a:prstGeom prst="rect">
            <a:avLst/>
          </a:prstGeom>
          <a:noFill/>
          <a:ln>
            <a:noFill/>
          </a:ln>
        </p:spPr>
      </p:pic>
      <p:sp>
        <p:nvSpPr>
          <p:cNvPr id="557" name="Google Shape;557;p58"/>
          <p:cNvSpPr txBox="1"/>
          <p:nvPr/>
        </p:nvSpPr>
        <p:spPr>
          <a:xfrm>
            <a:off x="3508628" y="2680842"/>
            <a:ext cx="19558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a</a:t>
            </a:r>
            <a:endParaRPr sz="2800">
              <a:latin typeface="Times New Roman"/>
              <a:ea typeface="Times New Roman"/>
              <a:cs typeface="Times New Roman"/>
              <a:sym typeface="Times New Roman"/>
            </a:endParaRPr>
          </a:p>
        </p:txBody>
      </p:sp>
      <p:sp>
        <p:nvSpPr>
          <p:cNvPr id="558" name="Google Shape;558;p58"/>
          <p:cNvSpPr txBox="1"/>
          <p:nvPr/>
        </p:nvSpPr>
        <p:spPr>
          <a:xfrm>
            <a:off x="6964933" y="6449667"/>
            <a:ext cx="302260" cy="252095"/>
          </a:xfrm>
          <a:prstGeom prst="rect">
            <a:avLst/>
          </a:prstGeom>
          <a:noFill/>
          <a:ln>
            <a:noFill/>
          </a:ln>
        </p:spPr>
        <p:txBody>
          <a:bodyPr spcFirstLastPara="1" wrap="square" lIns="0" tIns="0" rIns="0" bIns="0" anchor="t" anchorCtr="0">
            <a:spAutoFit/>
          </a:bodyPr>
          <a:lstStyle/>
          <a:p>
            <a:pPr marL="38100" marR="0" lvl="0" indent="0" algn="l" rtl="0">
              <a:lnSpc>
                <a:spcPct val="116500"/>
              </a:lnSpc>
              <a:spcBef>
                <a:spcPts val="0"/>
              </a:spcBef>
              <a:spcAft>
                <a:spcPts val="0"/>
              </a:spcAft>
              <a:buNone/>
            </a:pPr>
            <a:fld id="{00000000-1234-1234-1234-123412341234}" type="slidenum">
              <a:rPr lang="en-US" sz="1600" b="1">
                <a:latin typeface="Arial"/>
                <a:ea typeface="Arial"/>
                <a:cs typeface="Arial"/>
                <a:sym typeface="Arial"/>
              </a:rPr>
              <a:t>49</a:t>
            </a:fld>
            <a:endParaRPr sz="1600">
              <a:latin typeface="Arial"/>
              <a:ea typeface="Arial"/>
              <a:cs typeface="Arial"/>
              <a:sym typeface="Arial"/>
            </a:endParaRPr>
          </a:p>
        </p:txBody>
      </p:sp>
      <p:sp>
        <p:nvSpPr>
          <p:cNvPr id="559" name="Google Shape;559;p58"/>
          <p:cNvSpPr txBox="1"/>
          <p:nvPr/>
        </p:nvSpPr>
        <p:spPr>
          <a:xfrm>
            <a:off x="3508628" y="3747897"/>
            <a:ext cx="19240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c</a:t>
            </a:r>
            <a:endParaRPr sz="2800">
              <a:latin typeface="Times New Roman"/>
              <a:ea typeface="Times New Roman"/>
              <a:cs typeface="Times New Roman"/>
              <a:sym typeface="Times New Roman"/>
            </a:endParaRPr>
          </a:p>
        </p:txBody>
      </p:sp>
      <p:sp>
        <p:nvSpPr>
          <p:cNvPr id="560" name="Google Shape;560;p58"/>
          <p:cNvSpPr txBox="1"/>
          <p:nvPr/>
        </p:nvSpPr>
        <p:spPr>
          <a:xfrm>
            <a:off x="4575809" y="3747897"/>
            <a:ext cx="22161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d</a:t>
            </a:r>
            <a:endParaRPr sz="2800">
              <a:latin typeface="Times New Roman"/>
              <a:ea typeface="Times New Roman"/>
              <a:cs typeface="Times New Roman"/>
              <a:sym typeface="Times New Roman"/>
            </a:endParaRPr>
          </a:p>
        </p:txBody>
      </p:sp>
      <p:sp>
        <p:nvSpPr>
          <p:cNvPr id="561" name="Google Shape;561;p58"/>
          <p:cNvSpPr txBox="1"/>
          <p:nvPr/>
        </p:nvSpPr>
        <p:spPr>
          <a:xfrm>
            <a:off x="3508628" y="5424627"/>
            <a:ext cx="13335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f</a:t>
            </a:r>
            <a:endParaRPr sz="2800">
              <a:latin typeface="Times New Roman"/>
              <a:ea typeface="Times New Roman"/>
              <a:cs typeface="Times New Roman"/>
              <a:sym typeface="Times New Roman"/>
            </a:endParaRPr>
          </a:p>
        </p:txBody>
      </p:sp>
      <p:sp>
        <p:nvSpPr>
          <p:cNvPr id="562" name="Google Shape;562;p58"/>
          <p:cNvSpPr txBox="1"/>
          <p:nvPr/>
        </p:nvSpPr>
        <p:spPr>
          <a:xfrm>
            <a:off x="5414264" y="2531821"/>
            <a:ext cx="1699895" cy="941069"/>
          </a:xfrm>
          <a:prstGeom prst="rect">
            <a:avLst/>
          </a:prstGeom>
          <a:noFill/>
          <a:ln>
            <a:noFill/>
          </a:ln>
        </p:spPr>
        <p:txBody>
          <a:bodyPr spcFirstLastPara="1" wrap="square" lIns="0" tIns="13325" rIns="0" bIns="0" anchor="t" anchorCtr="0">
            <a:spAutoFit/>
          </a:bodyPr>
          <a:lstStyle/>
          <a:p>
            <a:pPr marL="103504"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Edges (E) = 9</a:t>
            </a:r>
            <a:endParaRPr sz="2000">
              <a:latin typeface="Times New Roman"/>
              <a:ea typeface="Times New Roman"/>
              <a:cs typeface="Times New Roman"/>
              <a:sym typeface="Times New Roman"/>
            </a:endParaRPr>
          </a:p>
          <a:p>
            <a:pPr marL="102870"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Nodes (N) = 6</a:t>
            </a:r>
            <a:endParaRPr sz="2000">
              <a:latin typeface="Times New Roman"/>
              <a:ea typeface="Times New Roman"/>
              <a:cs typeface="Times New Roman"/>
              <a:sym typeface="Times New Roman"/>
            </a:endParaRPr>
          </a:p>
          <a:p>
            <a:pPr marL="102870"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Regions = 5</a:t>
            </a:r>
            <a:endParaRPr sz="2000">
              <a:latin typeface="Times New Roman"/>
              <a:ea typeface="Times New Roman"/>
              <a:cs typeface="Times New Roman"/>
              <a:sym typeface="Times New Roman"/>
            </a:endParaRPr>
          </a:p>
        </p:txBody>
      </p:sp>
      <p:sp>
        <p:nvSpPr>
          <p:cNvPr id="563" name="Google Shape;563;p58"/>
          <p:cNvSpPr txBox="1"/>
          <p:nvPr/>
        </p:nvSpPr>
        <p:spPr>
          <a:xfrm>
            <a:off x="1887727" y="3473577"/>
            <a:ext cx="306070"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R1</a:t>
            </a:r>
            <a:endParaRPr sz="2000">
              <a:latin typeface="Times New Roman"/>
              <a:ea typeface="Times New Roman"/>
              <a:cs typeface="Times New Roman"/>
              <a:sym typeface="Times New Roman"/>
            </a:endParaRPr>
          </a:p>
        </p:txBody>
      </p:sp>
      <p:sp>
        <p:nvSpPr>
          <p:cNvPr id="564" name="Google Shape;564;p58"/>
          <p:cNvSpPr txBox="1"/>
          <p:nvPr/>
        </p:nvSpPr>
        <p:spPr>
          <a:xfrm>
            <a:off x="4178934" y="4815332"/>
            <a:ext cx="323850"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R5</a:t>
            </a:r>
            <a:endParaRPr sz="2000">
              <a:latin typeface="Times New Roman"/>
              <a:ea typeface="Times New Roman"/>
              <a:cs typeface="Times New Roman"/>
              <a:sym typeface="Times New Roman"/>
            </a:endParaRPr>
          </a:p>
        </p:txBody>
      </p:sp>
      <p:sp>
        <p:nvSpPr>
          <p:cNvPr id="565" name="Google Shape;565;p58"/>
          <p:cNvSpPr txBox="1"/>
          <p:nvPr/>
        </p:nvSpPr>
        <p:spPr>
          <a:xfrm>
            <a:off x="2273554" y="3703989"/>
            <a:ext cx="1078230" cy="1410335"/>
          </a:xfrm>
          <a:prstGeom prst="rect">
            <a:avLst/>
          </a:prstGeom>
          <a:noFill/>
          <a:ln>
            <a:noFill/>
          </a:ln>
        </p:spPr>
        <p:txBody>
          <a:bodyPr spcFirstLastPara="1" wrap="square" lIns="0" tIns="55875" rIns="0" bIns="0" anchor="t" anchorCtr="0">
            <a:spAutoFit/>
          </a:bodyPr>
          <a:lstStyle/>
          <a:p>
            <a:pPr marL="25654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b</a:t>
            </a:r>
            <a:endParaRPr sz="2800">
              <a:latin typeface="Times New Roman"/>
              <a:ea typeface="Times New Roman"/>
              <a:cs typeface="Times New Roman"/>
              <a:sym typeface="Times New Roman"/>
            </a:endParaRPr>
          </a:p>
          <a:p>
            <a:pPr marL="12700" marR="0" lvl="0" indent="0" algn="l" rtl="0">
              <a:lnSpc>
                <a:spcPct val="100000"/>
              </a:lnSpc>
              <a:spcBef>
                <a:spcPts val="250"/>
              </a:spcBef>
              <a:spcAft>
                <a:spcPts val="0"/>
              </a:spcAft>
              <a:buNone/>
            </a:pPr>
            <a:r>
              <a:rPr lang="en-US" sz="2000" b="1">
                <a:latin typeface="Times New Roman"/>
                <a:ea typeface="Times New Roman"/>
                <a:cs typeface="Times New Roman"/>
                <a:sym typeface="Times New Roman"/>
              </a:rPr>
              <a:t>R3	R4</a:t>
            </a:r>
            <a:endParaRPr sz="2000">
              <a:latin typeface="Times New Roman"/>
              <a:ea typeface="Times New Roman"/>
              <a:cs typeface="Times New Roman"/>
              <a:sym typeface="Times New Roman"/>
            </a:endParaRPr>
          </a:p>
          <a:p>
            <a:pPr marL="256540" marR="0" lvl="0" indent="0" algn="l" rtl="0">
              <a:lnSpc>
                <a:spcPct val="100000"/>
              </a:lnSpc>
              <a:spcBef>
                <a:spcPts val="1190"/>
              </a:spcBef>
              <a:spcAft>
                <a:spcPts val="0"/>
              </a:spcAft>
              <a:buNone/>
            </a:pPr>
            <a:r>
              <a:rPr lang="en-US" sz="2800" b="1">
                <a:latin typeface="Times New Roman"/>
                <a:ea typeface="Times New Roman"/>
                <a:cs typeface="Times New Roman"/>
                <a:sym typeface="Times New Roman"/>
              </a:rPr>
              <a:t>e</a:t>
            </a:r>
            <a:endParaRPr sz="2800">
              <a:latin typeface="Times New Roman"/>
              <a:ea typeface="Times New Roman"/>
              <a:cs typeface="Times New Roman"/>
              <a:sym typeface="Times New Roman"/>
            </a:endParaRPr>
          </a:p>
        </p:txBody>
      </p:sp>
      <p:sp>
        <p:nvSpPr>
          <p:cNvPr id="566" name="Google Shape;566;p58"/>
          <p:cNvSpPr txBox="1"/>
          <p:nvPr/>
        </p:nvSpPr>
        <p:spPr>
          <a:xfrm>
            <a:off x="3874134" y="3443477"/>
            <a:ext cx="323850"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R2</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pSp>
        <p:nvGrpSpPr>
          <p:cNvPr id="111" name="Google Shape;111;p11"/>
          <p:cNvGrpSpPr/>
          <p:nvPr/>
        </p:nvGrpSpPr>
        <p:grpSpPr>
          <a:xfrm>
            <a:off x="441959" y="323088"/>
            <a:ext cx="5728716" cy="693419"/>
            <a:chOff x="441959" y="323088"/>
            <a:chExt cx="5728716" cy="693419"/>
          </a:xfrm>
        </p:grpSpPr>
        <p:pic>
          <p:nvPicPr>
            <p:cNvPr id="112" name="Google Shape;112;p11"/>
            <p:cNvPicPr preferRelativeResize="0"/>
            <p:nvPr/>
          </p:nvPicPr>
          <p:blipFill rotWithShape="1">
            <a:blip r:embed="rId3">
              <a:alphaModFix/>
            </a:blip>
            <a:srcRect/>
            <a:stretch/>
          </p:blipFill>
          <p:spPr>
            <a:xfrm>
              <a:off x="441959" y="323088"/>
              <a:ext cx="1559052" cy="693419"/>
            </a:xfrm>
            <a:prstGeom prst="rect">
              <a:avLst/>
            </a:prstGeom>
            <a:noFill/>
            <a:ln>
              <a:noFill/>
            </a:ln>
          </p:spPr>
        </p:pic>
        <p:pic>
          <p:nvPicPr>
            <p:cNvPr id="113" name="Google Shape;113;p11"/>
            <p:cNvPicPr preferRelativeResize="0"/>
            <p:nvPr/>
          </p:nvPicPr>
          <p:blipFill rotWithShape="1">
            <a:blip r:embed="rId4">
              <a:alphaModFix/>
            </a:blip>
            <a:srcRect/>
            <a:stretch/>
          </p:blipFill>
          <p:spPr>
            <a:xfrm>
              <a:off x="1461515" y="323088"/>
              <a:ext cx="675132" cy="693419"/>
            </a:xfrm>
            <a:prstGeom prst="rect">
              <a:avLst/>
            </a:prstGeom>
            <a:noFill/>
            <a:ln>
              <a:noFill/>
            </a:ln>
          </p:spPr>
        </p:pic>
        <p:pic>
          <p:nvPicPr>
            <p:cNvPr id="114" name="Google Shape;114;p11"/>
            <p:cNvPicPr preferRelativeResize="0"/>
            <p:nvPr/>
          </p:nvPicPr>
          <p:blipFill rotWithShape="1">
            <a:blip r:embed="rId5">
              <a:alphaModFix/>
            </a:blip>
            <a:srcRect/>
            <a:stretch/>
          </p:blipFill>
          <p:spPr>
            <a:xfrm>
              <a:off x="1597151" y="323088"/>
              <a:ext cx="4573524" cy="693419"/>
            </a:xfrm>
            <a:prstGeom prst="rect">
              <a:avLst/>
            </a:prstGeom>
            <a:noFill/>
            <a:ln>
              <a:noFill/>
            </a:ln>
          </p:spPr>
        </p:pic>
      </p:grpSp>
      <p:sp>
        <p:nvSpPr>
          <p:cNvPr id="115" name="Google Shape;115;p11"/>
          <p:cNvSpPr txBox="1">
            <a:spLocks noGrp="1"/>
          </p:cNvSpPr>
          <p:nvPr>
            <p:ph type="title"/>
          </p:nvPr>
        </p:nvSpPr>
        <p:spPr>
          <a:xfrm>
            <a:off x="681024" y="407924"/>
            <a:ext cx="5225415" cy="51371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a:t>White-Box Testing Objectives</a:t>
            </a:r>
            <a:endParaRPr/>
          </a:p>
        </p:txBody>
      </p:sp>
      <p:sp>
        <p:nvSpPr>
          <p:cNvPr id="116" name="Google Shape;116;p11"/>
          <p:cNvSpPr txBox="1"/>
          <p:nvPr/>
        </p:nvSpPr>
        <p:spPr>
          <a:xfrm>
            <a:off x="735279" y="1594865"/>
            <a:ext cx="7384415" cy="3333115"/>
          </a:xfrm>
          <a:prstGeom prst="rect">
            <a:avLst/>
          </a:prstGeom>
          <a:noFill/>
          <a:ln>
            <a:noFill/>
          </a:ln>
        </p:spPr>
        <p:txBody>
          <a:bodyPr spcFirstLastPara="1" wrap="square" lIns="0" tIns="37450" rIns="0" bIns="0" anchor="t" anchorCtr="0">
            <a:spAutoFit/>
          </a:bodyPr>
          <a:lstStyle/>
          <a:p>
            <a:pPr marL="339725" marR="5080" lvl="0" indent="-327660" algn="l" rtl="0">
              <a:lnSpc>
                <a:spcPct val="931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The Major objective of white-box testing is to focus on  internal program structure, and discover all internal  program errors.</a:t>
            </a:r>
            <a:endParaRPr sz="2400">
              <a:latin typeface="Times New Roman"/>
              <a:ea typeface="Times New Roman"/>
              <a:cs typeface="Times New Roman"/>
              <a:sym typeface="Times New Roman"/>
            </a:endParaRPr>
          </a:p>
          <a:p>
            <a:pPr marL="194310" marR="0" lvl="0" indent="0" algn="l" rtl="0">
              <a:lnSpc>
                <a:spcPct val="100000"/>
              </a:lnSpc>
              <a:spcBef>
                <a:spcPts val="1595"/>
              </a:spcBef>
              <a:spcAft>
                <a:spcPts val="0"/>
              </a:spcAft>
              <a:buNone/>
            </a:pPr>
            <a:r>
              <a:rPr lang="en-US" sz="2000" b="1">
                <a:latin typeface="Times New Roman"/>
                <a:ea typeface="Times New Roman"/>
                <a:cs typeface="Times New Roman"/>
                <a:sym typeface="Times New Roman"/>
              </a:rPr>
              <a:t>The major testing focuses:</a:t>
            </a:r>
            <a:endParaRPr sz="2000">
              <a:latin typeface="Times New Roman"/>
              <a:ea typeface="Times New Roman"/>
              <a:cs typeface="Times New Roman"/>
              <a:sym typeface="Times New Roman"/>
            </a:endParaRPr>
          </a:p>
          <a:p>
            <a:pPr marL="1254760" marR="0" lvl="1" indent="-146685" algn="l" rtl="0">
              <a:lnSpc>
                <a:spcPct val="100000"/>
              </a:lnSpc>
              <a:spcBef>
                <a:spcPts val="0"/>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Program structures</a:t>
            </a:r>
            <a:endParaRPr sz="2000" b="0" i="0" u="none" strike="noStrike" cap="none">
              <a:latin typeface="Times New Roman"/>
              <a:ea typeface="Times New Roman"/>
              <a:cs typeface="Times New Roman"/>
              <a:sym typeface="Times New Roman"/>
            </a:endParaRPr>
          </a:p>
          <a:p>
            <a:pPr marL="2169795" marR="0" lvl="2" indent="-146685" algn="l" rtl="0">
              <a:lnSpc>
                <a:spcPct val="100000"/>
              </a:lnSpc>
              <a:spcBef>
                <a:spcPts val="0"/>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Program statements and branches</a:t>
            </a:r>
            <a:endParaRPr sz="2000" b="0" i="0" u="none" strike="noStrike" cap="none">
              <a:latin typeface="Times New Roman"/>
              <a:ea typeface="Times New Roman"/>
              <a:cs typeface="Times New Roman"/>
              <a:sym typeface="Times New Roman"/>
            </a:endParaRPr>
          </a:p>
          <a:p>
            <a:pPr marL="2165350" marR="0" lvl="2" indent="-142239" algn="l" rtl="0">
              <a:lnSpc>
                <a:spcPct val="100000"/>
              </a:lnSpc>
              <a:spcBef>
                <a:spcPts val="5"/>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Various kinds of program paths</a:t>
            </a:r>
            <a:endParaRPr sz="2000" b="0" i="0" u="none" strike="noStrike" cap="none">
              <a:latin typeface="Times New Roman"/>
              <a:ea typeface="Times New Roman"/>
              <a:cs typeface="Times New Roman"/>
              <a:sym typeface="Times New Roman"/>
            </a:endParaRPr>
          </a:p>
          <a:p>
            <a:pPr marL="492759" marR="0" lvl="0" indent="-146684" algn="l" rtl="0">
              <a:lnSpc>
                <a:spcPct val="100000"/>
              </a:lnSpc>
              <a:spcBef>
                <a:spcPts val="1800"/>
              </a:spcBef>
              <a:spcAft>
                <a:spcPts val="0"/>
              </a:spcAft>
              <a:buSzPts val="2000"/>
              <a:buFont typeface="Times New Roman"/>
              <a:buChar char="-"/>
            </a:pPr>
            <a:r>
              <a:rPr lang="en-US" sz="2000" b="1">
                <a:latin typeface="Times New Roman"/>
                <a:ea typeface="Times New Roman"/>
                <a:cs typeface="Times New Roman"/>
                <a:sym typeface="Times New Roman"/>
              </a:rPr>
              <a:t>Program internal logic and data structures</a:t>
            </a:r>
            <a:endParaRPr sz="2000">
              <a:latin typeface="Times New Roman"/>
              <a:ea typeface="Times New Roman"/>
              <a:cs typeface="Times New Roman"/>
              <a:sym typeface="Times New Roman"/>
            </a:endParaRPr>
          </a:p>
          <a:p>
            <a:pPr marL="492759" marR="0" lvl="0" indent="-146684" algn="l" rtl="0">
              <a:lnSpc>
                <a:spcPct val="100000"/>
              </a:lnSpc>
              <a:spcBef>
                <a:spcPts val="0"/>
              </a:spcBef>
              <a:spcAft>
                <a:spcPts val="0"/>
              </a:spcAft>
              <a:buSzPts val="2000"/>
              <a:buFont typeface="Times New Roman"/>
              <a:buChar char="-"/>
            </a:pPr>
            <a:r>
              <a:rPr lang="en-US" sz="2000" b="1">
                <a:latin typeface="Times New Roman"/>
                <a:ea typeface="Times New Roman"/>
                <a:cs typeface="Times New Roman"/>
                <a:sym typeface="Times New Roman"/>
              </a:rPr>
              <a:t>Program internal behaviors and states.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1" name="Google Shape;571;p59"/>
          <p:cNvGrpSpPr/>
          <p:nvPr/>
        </p:nvGrpSpPr>
        <p:grpSpPr>
          <a:xfrm>
            <a:off x="411480" y="278891"/>
            <a:ext cx="8125968" cy="777239"/>
            <a:chOff x="411480" y="278891"/>
            <a:chExt cx="8125968" cy="777239"/>
          </a:xfrm>
        </p:grpSpPr>
        <p:pic>
          <p:nvPicPr>
            <p:cNvPr id="572" name="Google Shape;572;p59"/>
            <p:cNvPicPr preferRelativeResize="0"/>
            <p:nvPr/>
          </p:nvPicPr>
          <p:blipFill rotWithShape="1">
            <a:blip r:embed="rId3">
              <a:alphaModFix/>
            </a:blip>
            <a:srcRect/>
            <a:stretch/>
          </p:blipFill>
          <p:spPr>
            <a:xfrm>
              <a:off x="411480" y="278891"/>
              <a:ext cx="2939796" cy="777239"/>
            </a:xfrm>
            <a:prstGeom prst="rect">
              <a:avLst/>
            </a:prstGeom>
            <a:noFill/>
            <a:ln>
              <a:noFill/>
            </a:ln>
          </p:spPr>
        </p:pic>
        <p:pic>
          <p:nvPicPr>
            <p:cNvPr id="573" name="Google Shape;573;p59"/>
            <p:cNvPicPr preferRelativeResize="0"/>
            <p:nvPr/>
          </p:nvPicPr>
          <p:blipFill rotWithShape="1">
            <a:blip r:embed="rId4">
              <a:alphaModFix/>
            </a:blip>
            <a:srcRect/>
            <a:stretch/>
          </p:blipFill>
          <p:spPr>
            <a:xfrm>
              <a:off x="2747772" y="278891"/>
              <a:ext cx="2790444" cy="777239"/>
            </a:xfrm>
            <a:prstGeom prst="rect">
              <a:avLst/>
            </a:prstGeom>
            <a:noFill/>
            <a:ln>
              <a:noFill/>
            </a:ln>
          </p:spPr>
        </p:pic>
        <p:pic>
          <p:nvPicPr>
            <p:cNvPr id="574" name="Google Shape;574;p59"/>
            <p:cNvPicPr preferRelativeResize="0"/>
            <p:nvPr/>
          </p:nvPicPr>
          <p:blipFill rotWithShape="1">
            <a:blip r:embed="rId5">
              <a:alphaModFix/>
            </a:blip>
            <a:srcRect/>
            <a:stretch/>
          </p:blipFill>
          <p:spPr>
            <a:xfrm>
              <a:off x="5049012" y="278891"/>
              <a:ext cx="3488436" cy="777239"/>
            </a:xfrm>
            <a:prstGeom prst="rect">
              <a:avLst/>
            </a:prstGeom>
            <a:noFill/>
            <a:ln>
              <a:noFill/>
            </a:ln>
          </p:spPr>
        </p:pic>
      </p:grpSp>
      <p:sp>
        <p:nvSpPr>
          <p:cNvPr id="575" name="Google Shape;575;p59"/>
          <p:cNvSpPr txBox="1">
            <a:spLocks noGrp="1"/>
          </p:cNvSpPr>
          <p:nvPr>
            <p:ph type="title"/>
          </p:nvPr>
        </p:nvSpPr>
        <p:spPr>
          <a:xfrm>
            <a:off x="682850" y="375925"/>
            <a:ext cx="80109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Calculating Cyclomatic Complexity (3)</a:t>
            </a:r>
            <a:endParaRPr sz="3600"/>
          </a:p>
        </p:txBody>
      </p:sp>
      <p:sp>
        <p:nvSpPr>
          <p:cNvPr id="576" name="Google Shape;576;p59"/>
          <p:cNvSpPr txBox="1"/>
          <p:nvPr/>
        </p:nvSpPr>
        <p:spPr>
          <a:xfrm>
            <a:off x="6964933" y="6449667"/>
            <a:ext cx="302260" cy="252095"/>
          </a:xfrm>
          <a:prstGeom prst="rect">
            <a:avLst/>
          </a:prstGeom>
          <a:noFill/>
          <a:ln>
            <a:noFill/>
          </a:ln>
        </p:spPr>
        <p:txBody>
          <a:bodyPr spcFirstLastPara="1" wrap="square" lIns="0" tIns="0" rIns="0" bIns="0" anchor="t" anchorCtr="0">
            <a:spAutoFit/>
          </a:bodyPr>
          <a:lstStyle/>
          <a:p>
            <a:pPr marL="38100" marR="0" lvl="0" indent="0" algn="l" rtl="0">
              <a:lnSpc>
                <a:spcPct val="116500"/>
              </a:lnSpc>
              <a:spcBef>
                <a:spcPts val="0"/>
              </a:spcBef>
              <a:spcAft>
                <a:spcPts val="0"/>
              </a:spcAft>
              <a:buNone/>
            </a:pPr>
            <a:fld id="{00000000-1234-1234-1234-123412341234}" type="slidenum">
              <a:rPr lang="en-US" sz="1600" b="1">
                <a:latin typeface="Arial"/>
                <a:ea typeface="Arial"/>
                <a:cs typeface="Arial"/>
                <a:sym typeface="Arial"/>
              </a:rPr>
              <a:t>50</a:t>
            </a:fld>
            <a:endParaRPr sz="1600">
              <a:latin typeface="Arial"/>
              <a:ea typeface="Arial"/>
              <a:cs typeface="Arial"/>
              <a:sym typeface="Arial"/>
            </a:endParaRPr>
          </a:p>
        </p:txBody>
      </p:sp>
      <p:sp>
        <p:nvSpPr>
          <p:cNvPr id="577" name="Google Shape;577;p59"/>
          <p:cNvSpPr txBox="1"/>
          <p:nvPr/>
        </p:nvSpPr>
        <p:spPr>
          <a:xfrm>
            <a:off x="676915" y="1192707"/>
            <a:ext cx="7790100" cy="5632034"/>
          </a:xfrm>
          <a:prstGeom prst="rect">
            <a:avLst/>
          </a:prstGeom>
          <a:noFill/>
          <a:ln>
            <a:noFill/>
          </a:ln>
        </p:spPr>
        <p:txBody>
          <a:bodyPr spcFirstLastPara="1" wrap="square" lIns="0" tIns="67925" rIns="0" bIns="0" anchor="t" anchorCtr="0">
            <a:spAutoFit/>
          </a:bodyPr>
          <a:lstStyle/>
          <a:p>
            <a:pPr marL="355600" marR="5080" lvl="0" indent="-292100" algn="l" rtl="0">
              <a:lnSpc>
                <a:spcPct val="108124"/>
              </a:lnSpc>
              <a:spcBef>
                <a:spcPts val="0"/>
              </a:spcBef>
              <a:spcAft>
                <a:spcPts val="0"/>
              </a:spcAft>
              <a:buSzPts val="2300"/>
              <a:buFont typeface="Noto Sans Symbols"/>
              <a:buChar char="❑"/>
            </a:pPr>
            <a:r>
              <a:rPr lang="en-US" sz="2300" b="1" dirty="0">
                <a:latin typeface="Times New Roman"/>
                <a:ea typeface="Times New Roman"/>
                <a:cs typeface="Times New Roman"/>
                <a:sym typeface="Times New Roman"/>
              </a:rPr>
              <a:t>Now, the complexity can be calculated in </a:t>
            </a:r>
            <a:r>
              <a:rPr lang="en-US" sz="2300" b="1" dirty="0">
                <a:solidFill>
                  <a:srgbClr val="FF0000"/>
                </a:solidFill>
                <a:latin typeface="Times New Roman"/>
                <a:ea typeface="Times New Roman"/>
                <a:cs typeface="Times New Roman"/>
                <a:sym typeface="Times New Roman"/>
              </a:rPr>
              <a:t>3  ways:</a:t>
            </a:r>
            <a:endParaRPr sz="2300" dirty="0">
              <a:latin typeface="Times New Roman"/>
              <a:ea typeface="Times New Roman"/>
              <a:cs typeface="Times New Roman"/>
              <a:sym typeface="Times New Roman"/>
            </a:endParaRPr>
          </a:p>
          <a:p>
            <a:pPr marL="756285" marR="242570" lvl="1" indent="-290195" algn="l" rtl="0">
              <a:lnSpc>
                <a:spcPct val="107857"/>
              </a:lnSpc>
              <a:spcBef>
                <a:spcPts val="1365"/>
              </a:spcBef>
              <a:spcAft>
                <a:spcPts val="0"/>
              </a:spcAft>
              <a:buSzPts val="2300"/>
              <a:buFont typeface="Noto Sans Symbols"/>
              <a:buChar char="●"/>
            </a:pPr>
            <a:r>
              <a:rPr lang="en-US" sz="2300" b="0" i="0" u="none" strike="noStrike" cap="none" dirty="0">
                <a:latin typeface="Times New Roman"/>
                <a:ea typeface="Times New Roman"/>
                <a:cs typeface="Times New Roman"/>
                <a:sym typeface="Times New Roman"/>
              </a:rPr>
              <a:t>Complexity, V(G), corresponds to the number of  regions.</a:t>
            </a:r>
            <a:endParaRPr sz="2300" b="0" i="0" u="none" strike="noStrike" cap="none" dirty="0">
              <a:latin typeface="Times New Roman"/>
              <a:ea typeface="Times New Roman"/>
              <a:cs typeface="Times New Roman"/>
              <a:sym typeface="Times New Roman"/>
            </a:endParaRPr>
          </a:p>
          <a:p>
            <a:pPr marL="2775585" marR="0" lvl="0" indent="0" algn="l" rtl="0">
              <a:lnSpc>
                <a:spcPct val="100000"/>
              </a:lnSpc>
              <a:spcBef>
                <a:spcPts val="855"/>
              </a:spcBef>
              <a:spcAft>
                <a:spcPts val="0"/>
              </a:spcAft>
              <a:buNone/>
            </a:pPr>
            <a:r>
              <a:rPr lang="en-US" sz="2300" dirty="0">
                <a:latin typeface="Times New Roman"/>
                <a:ea typeface="Times New Roman"/>
                <a:cs typeface="Times New Roman"/>
                <a:sym typeface="Times New Roman"/>
              </a:rPr>
              <a:t>V(G) = E - N + </a:t>
            </a:r>
            <a:r>
              <a:rPr lang="en-US" sz="2300" dirty="0" smtClean="0">
                <a:latin typeface="Times New Roman"/>
                <a:ea typeface="Times New Roman"/>
                <a:cs typeface="Times New Roman"/>
                <a:sym typeface="Times New Roman"/>
              </a:rPr>
              <a:t>2P   where p is no of connected components</a:t>
            </a:r>
            <a:endParaRPr sz="2300" dirty="0">
              <a:latin typeface="Times New Roman"/>
              <a:ea typeface="Times New Roman"/>
              <a:cs typeface="Times New Roman"/>
              <a:sym typeface="Times New Roman"/>
            </a:endParaRPr>
          </a:p>
          <a:p>
            <a:pPr marL="756285" marR="0" lvl="1" indent="-290195" algn="l" rtl="0">
              <a:lnSpc>
                <a:spcPct val="100000"/>
              </a:lnSpc>
              <a:spcBef>
                <a:spcPts val="980"/>
              </a:spcBef>
              <a:spcAft>
                <a:spcPts val="0"/>
              </a:spcAft>
              <a:buSzPts val="2300"/>
              <a:buFont typeface="Noto Sans Symbols"/>
              <a:buChar char="●"/>
            </a:pPr>
            <a:r>
              <a:rPr lang="en-US" sz="2300" b="0" i="0" u="none" strike="noStrike" cap="none" dirty="0">
                <a:latin typeface="Times New Roman"/>
                <a:ea typeface="Times New Roman"/>
                <a:cs typeface="Times New Roman"/>
                <a:sym typeface="Times New Roman"/>
              </a:rPr>
              <a:t>Complexity, V(G), is also defined as</a:t>
            </a:r>
            <a:endParaRPr sz="2300" b="0" i="0" u="none" strike="noStrike" cap="none" dirty="0">
              <a:latin typeface="Times New Roman"/>
              <a:ea typeface="Times New Roman"/>
              <a:cs typeface="Times New Roman"/>
              <a:sym typeface="Times New Roman"/>
            </a:endParaRPr>
          </a:p>
          <a:p>
            <a:pPr marL="2775585" marR="0" lvl="0" indent="0" algn="l" rtl="0">
              <a:lnSpc>
                <a:spcPct val="100000"/>
              </a:lnSpc>
              <a:spcBef>
                <a:spcPts val="890"/>
              </a:spcBef>
              <a:spcAft>
                <a:spcPts val="0"/>
              </a:spcAft>
              <a:buNone/>
            </a:pPr>
            <a:r>
              <a:rPr lang="en-US" sz="2300" dirty="0">
                <a:latin typeface="Times New Roman"/>
                <a:ea typeface="Times New Roman"/>
                <a:cs typeface="Times New Roman"/>
                <a:sym typeface="Times New Roman"/>
              </a:rPr>
              <a:t>V(G) = P + 1</a:t>
            </a:r>
            <a:endParaRPr sz="2300" dirty="0">
              <a:latin typeface="Times New Roman"/>
              <a:ea typeface="Times New Roman"/>
              <a:cs typeface="Times New Roman"/>
              <a:sym typeface="Times New Roman"/>
            </a:endParaRPr>
          </a:p>
          <a:p>
            <a:pPr marL="355600" marR="0" lvl="0" indent="0" algn="l" rtl="0">
              <a:lnSpc>
                <a:spcPct val="100000"/>
              </a:lnSpc>
              <a:spcBef>
                <a:spcPts val="1100"/>
              </a:spcBef>
              <a:spcAft>
                <a:spcPts val="0"/>
              </a:spcAft>
              <a:buNone/>
            </a:pPr>
            <a:r>
              <a:rPr lang="en-US" sz="2300" b="1" dirty="0">
                <a:latin typeface="Times New Roman"/>
                <a:ea typeface="Times New Roman"/>
                <a:cs typeface="Times New Roman"/>
                <a:sym typeface="Times New Roman"/>
              </a:rPr>
              <a:t>where P is the number of predicate nodes</a:t>
            </a:r>
            <a:endParaRPr sz="2300" b="1" dirty="0">
              <a:latin typeface="Times New Roman"/>
              <a:ea typeface="Times New Roman"/>
              <a:cs typeface="Times New Roman"/>
              <a:sym typeface="Times New Roman"/>
            </a:endParaRPr>
          </a:p>
          <a:p>
            <a:pPr marL="756285" lvl="1" indent="-290194" algn="l" rtl="0">
              <a:spcBef>
                <a:spcPts val="980"/>
              </a:spcBef>
              <a:spcAft>
                <a:spcPts val="0"/>
              </a:spcAft>
              <a:buClr>
                <a:schemeClr val="dk1"/>
              </a:buClr>
              <a:buSzPts val="2300"/>
              <a:buFont typeface="Noto Sans Symbols"/>
              <a:buChar char="●"/>
            </a:pPr>
            <a:r>
              <a:rPr lang="en-US" sz="2300" dirty="0">
                <a:solidFill>
                  <a:schemeClr val="dk1"/>
                </a:solidFill>
                <a:latin typeface="Times New Roman"/>
                <a:ea typeface="Times New Roman"/>
                <a:cs typeface="Times New Roman"/>
                <a:sym typeface="Times New Roman"/>
              </a:rPr>
              <a:t>Complexity, V(G), is also defined as</a:t>
            </a:r>
            <a:endParaRPr sz="2300" b="1" dirty="0">
              <a:latin typeface="Times New Roman"/>
              <a:ea typeface="Times New Roman"/>
              <a:cs typeface="Times New Roman"/>
              <a:sym typeface="Times New Roman"/>
            </a:endParaRPr>
          </a:p>
          <a:p>
            <a:pPr marL="355600" lvl="0" indent="0" algn="l" rtl="0">
              <a:spcBef>
                <a:spcPts val="1100"/>
              </a:spcBef>
              <a:spcAft>
                <a:spcPts val="0"/>
              </a:spcAft>
              <a:buClr>
                <a:schemeClr val="dk1"/>
              </a:buClr>
              <a:buSzPts val="1100"/>
              <a:buFont typeface="Arial"/>
              <a:buNone/>
            </a:pPr>
            <a:r>
              <a:rPr lang="en-US" sz="2300" dirty="0">
                <a:latin typeface="Times New Roman"/>
                <a:ea typeface="Times New Roman"/>
                <a:cs typeface="Times New Roman"/>
                <a:sym typeface="Times New Roman"/>
              </a:rPr>
              <a:t>                                       V(G)=R</a:t>
            </a:r>
            <a:endParaRPr sz="2300" dirty="0">
              <a:latin typeface="Times New Roman"/>
              <a:ea typeface="Times New Roman"/>
              <a:cs typeface="Times New Roman"/>
              <a:sym typeface="Times New Roman"/>
            </a:endParaRPr>
          </a:p>
          <a:p>
            <a:pPr marL="355600" lvl="0" indent="0" algn="l" rtl="0">
              <a:spcBef>
                <a:spcPts val="1100"/>
              </a:spcBef>
              <a:spcAft>
                <a:spcPts val="0"/>
              </a:spcAft>
              <a:buClr>
                <a:schemeClr val="dk1"/>
              </a:buClr>
              <a:buSzPts val="1100"/>
              <a:buFont typeface="Arial"/>
              <a:buNone/>
            </a:pPr>
            <a:r>
              <a:rPr lang="en-US" sz="2300" b="1" dirty="0">
                <a:latin typeface="Times New Roman"/>
                <a:ea typeface="Times New Roman"/>
                <a:cs typeface="Times New Roman"/>
                <a:sym typeface="Times New Roman"/>
              </a:rPr>
              <a:t>R: Number of regions in the control flow graph.</a:t>
            </a:r>
            <a:endParaRPr sz="2300" b="1" dirty="0">
              <a:latin typeface="Times New Roman"/>
              <a:ea typeface="Times New Roman"/>
              <a:cs typeface="Times New Roman"/>
              <a:sym typeface="Times New Roman"/>
            </a:endParaRPr>
          </a:p>
          <a:p>
            <a:pPr marL="355600" marR="0" lvl="0" indent="0" algn="l" rtl="0">
              <a:lnSpc>
                <a:spcPct val="100000"/>
              </a:lnSpc>
              <a:spcBef>
                <a:spcPts val="1100"/>
              </a:spcBef>
              <a:spcAft>
                <a:spcPts val="0"/>
              </a:spcAft>
              <a:buNone/>
            </a:pPr>
            <a:endParaRPr sz="2300" b="1"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pSp>
        <p:nvGrpSpPr>
          <p:cNvPr id="582" name="Google Shape;582;p60"/>
          <p:cNvGrpSpPr/>
          <p:nvPr/>
        </p:nvGrpSpPr>
        <p:grpSpPr>
          <a:xfrm>
            <a:off x="411480" y="278891"/>
            <a:ext cx="8125968" cy="777239"/>
            <a:chOff x="411480" y="278891"/>
            <a:chExt cx="8125968" cy="777239"/>
          </a:xfrm>
        </p:grpSpPr>
        <p:pic>
          <p:nvPicPr>
            <p:cNvPr id="583" name="Google Shape;583;p60"/>
            <p:cNvPicPr preferRelativeResize="0"/>
            <p:nvPr/>
          </p:nvPicPr>
          <p:blipFill rotWithShape="1">
            <a:blip r:embed="rId3">
              <a:alphaModFix/>
            </a:blip>
            <a:srcRect/>
            <a:stretch/>
          </p:blipFill>
          <p:spPr>
            <a:xfrm>
              <a:off x="411480" y="278891"/>
              <a:ext cx="2939796" cy="777239"/>
            </a:xfrm>
            <a:prstGeom prst="rect">
              <a:avLst/>
            </a:prstGeom>
            <a:noFill/>
            <a:ln>
              <a:noFill/>
            </a:ln>
          </p:spPr>
        </p:pic>
        <p:pic>
          <p:nvPicPr>
            <p:cNvPr id="584" name="Google Shape;584;p60"/>
            <p:cNvPicPr preferRelativeResize="0"/>
            <p:nvPr/>
          </p:nvPicPr>
          <p:blipFill rotWithShape="1">
            <a:blip r:embed="rId4">
              <a:alphaModFix/>
            </a:blip>
            <a:srcRect/>
            <a:stretch/>
          </p:blipFill>
          <p:spPr>
            <a:xfrm>
              <a:off x="2747772" y="278891"/>
              <a:ext cx="2790444" cy="777239"/>
            </a:xfrm>
            <a:prstGeom prst="rect">
              <a:avLst/>
            </a:prstGeom>
            <a:noFill/>
            <a:ln>
              <a:noFill/>
            </a:ln>
          </p:spPr>
        </p:pic>
        <p:pic>
          <p:nvPicPr>
            <p:cNvPr id="585" name="Google Shape;585;p60"/>
            <p:cNvPicPr preferRelativeResize="0"/>
            <p:nvPr/>
          </p:nvPicPr>
          <p:blipFill rotWithShape="1">
            <a:blip r:embed="rId5">
              <a:alphaModFix/>
            </a:blip>
            <a:srcRect/>
            <a:stretch/>
          </p:blipFill>
          <p:spPr>
            <a:xfrm>
              <a:off x="5049012" y="278891"/>
              <a:ext cx="3488436" cy="777239"/>
            </a:xfrm>
            <a:prstGeom prst="rect">
              <a:avLst/>
            </a:prstGeom>
            <a:noFill/>
            <a:ln>
              <a:noFill/>
            </a:ln>
          </p:spPr>
        </p:pic>
      </p:grpSp>
      <p:sp>
        <p:nvSpPr>
          <p:cNvPr id="586" name="Google Shape;586;p60"/>
          <p:cNvSpPr txBox="1">
            <a:spLocks noGrp="1"/>
          </p:cNvSpPr>
          <p:nvPr>
            <p:ph type="title"/>
          </p:nvPr>
        </p:nvSpPr>
        <p:spPr>
          <a:xfrm>
            <a:off x="682850" y="375925"/>
            <a:ext cx="79560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Calculating Cyclomatic Complexity (4)</a:t>
            </a:r>
            <a:endParaRPr sz="3600"/>
          </a:p>
        </p:txBody>
      </p:sp>
      <p:pic>
        <p:nvPicPr>
          <p:cNvPr id="587" name="Google Shape;587;p60"/>
          <p:cNvPicPr preferRelativeResize="0"/>
          <p:nvPr/>
        </p:nvPicPr>
        <p:blipFill rotWithShape="1">
          <a:blip r:embed="rId6">
            <a:alphaModFix/>
          </a:blip>
          <a:srcRect/>
          <a:stretch/>
        </p:blipFill>
        <p:spPr>
          <a:xfrm>
            <a:off x="828675" y="2203450"/>
            <a:ext cx="3679825" cy="3295650"/>
          </a:xfrm>
          <a:prstGeom prst="rect">
            <a:avLst/>
          </a:prstGeom>
          <a:noFill/>
          <a:ln>
            <a:noFill/>
          </a:ln>
        </p:spPr>
      </p:pic>
      <p:sp>
        <p:nvSpPr>
          <p:cNvPr id="588" name="Google Shape;588;p60"/>
          <p:cNvSpPr txBox="1"/>
          <p:nvPr/>
        </p:nvSpPr>
        <p:spPr>
          <a:xfrm>
            <a:off x="3054476" y="2226691"/>
            <a:ext cx="19558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a</a:t>
            </a:r>
            <a:endParaRPr sz="2800">
              <a:latin typeface="Times New Roman"/>
              <a:ea typeface="Times New Roman"/>
              <a:cs typeface="Times New Roman"/>
              <a:sym typeface="Times New Roman"/>
            </a:endParaRPr>
          </a:p>
        </p:txBody>
      </p:sp>
      <p:sp>
        <p:nvSpPr>
          <p:cNvPr id="589" name="Google Shape;589;p60"/>
          <p:cNvSpPr txBox="1"/>
          <p:nvPr/>
        </p:nvSpPr>
        <p:spPr>
          <a:xfrm>
            <a:off x="6964933" y="6449667"/>
            <a:ext cx="302260" cy="252095"/>
          </a:xfrm>
          <a:prstGeom prst="rect">
            <a:avLst/>
          </a:prstGeom>
          <a:noFill/>
          <a:ln>
            <a:noFill/>
          </a:ln>
        </p:spPr>
        <p:txBody>
          <a:bodyPr spcFirstLastPara="1" wrap="square" lIns="0" tIns="0" rIns="0" bIns="0" anchor="t" anchorCtr="0">
            <a:spAutoFit/>
          </a:bodyPr>
          <a:lstStyle/>
          <a:p>
            <a:pPr marL="38100" marR="0" lvl="0" indent="0" algn="l" rtl="0">
              <a:lnSpc>
                <a:spcPct val="116500"/>
              </a:lnSpc>
              <a:spcBef>
                <a:spcPts val="0"/>
              </a:spcBef>
              <a:spcAft>
                <a:spcPts val="0"/>
              </a:spcAft>
              <a:buNone/>
            </a:pPr>
            <a:fld id="{00000000-1234-1234-1234-123412341234}" type="slidenum">
              <a:rPr lang="en-US" sz="1600" b="1">
                <a:latin typeface="Arial"/>
                <a:ea typeface="Arial"/>
                <a:cs typeface="Arial"/>
                <a:sym typeface="Arial"/>
              </a:rPr>
              <a:t>51</a:t>
            </a:fld>
            <a:endParaRPr sz="1600">
              <a:latin typeface="Arial"/>
              <a:ea typeface="Arial"/>
              <a:cs typeface="Arial"/>
              <a:sym typeface="Arial"/>
            </a:endParaRPr>
          </a:p>
        </p:txBody>
      </p:sp>
      <p:sp>
        <p:nvSpPr>
          <p:cNvPr id="590" name="Google Shape;590;p60"/>
          <p:cNvSpPr txBox="1"/>
          <p:nvPr/>
        </p:nvSpPr>
        <p:spPr>
          <a:xfrm>
            <a:off x="3054476" y="3293745"/>
            <a:ext cx="19240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c</a:t>
            </a:r>
            <a:endParaRPr sz="2800">
              <a:latin typeface="Times New Roman"/>
              <a:ea typeface="Times New Roman"/>
              <a:cs typeface="Times New Roman"/>
              <a:sym typeface="Times New Roman"/>
            </a:endParaRPr>
          </a:p>
        </p:txBody>
      </p:sp>
      <p:sp>
        <p:nvSpPr>
          <p:cNvPr id="591" name="Google Shape;591;p60"/>
          <p:cNvSpPr txBox="1"/>
          <p:nvPr/>
        </p:nvSpPr>
        <p:spPr>
          <a:xfrm>
            <a:off x="4121658" y="3293745"/>
            <a:ext cx="22161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d</a:t>
            </a:r>
            <a:endParaRPr sz="2800">
              <a:latin typeface="Times New Roman"/>
              <a:ea typeface="Times New Roman"/>
              <a:cs typeface="Times New Roman"/>
              <a:sym typeface="Times New Roman"/>
            </a:endParaRPr>
          </a:p>
        </p:txBody>
      </p:sp>
      <p:sp>
        <p:nvSpPr>
          <p:cNvPr id="592" name="Google Shape;592;p60"/>
          <p:cNvSpPr txBox="1"/>
          <p:nvPr/>
        </p:nvSpPr>
        <p:spPr>
          <a:xfrm>
            <a:off x="3054476" y="4970526"/>
            <a:ext cx="13335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f</a:t>
            </a:r>
            <a:endParaRPr sz="2800">
              <a:latin typeface="Times New Roman"/>
              <a:ea typeface="Times New Roman"/>
              <a:cs typeface="Times New Roman"/>
              <a:sym typeface="Times New Roman"/>
            </a:endParaRPr>
          </a:p>
        </p:txBody>
      </p:sp>
      <p:sp>
        <p:nvSpPr>
          <p:cNvPr id="593" name="Google Shape;593;p60"/>
          <p:cNvSpPr txBox="1"/>
          <p:nvPr/>
        </p:nvSpPr>
        <p:spPr>
          <a:xfrm>
            <a:off x="994054" y="1347342"/>
            <a:ext cx="7430770" cy="983615"/>
          </a:xfrm>
          <a:prstGeom prst="rect">
            <a:avLst/>
          </a:prstGeom>
          <a:noFill/>
          <a:ln>
            <a:noFill/>
          </a:ln>
        </p:spPr>
        <p:txBody>
          <a:bodyPr spcFirstLastPara="1" wrap="square" lIns="0" tIns="12050" rIns="0" bIns="0" anchor="t" anchorCtr="0">
            <a:spAutoFit/>
          </a:bodyPr>
          <a:lstStyle/>
          <a:p>
            <a:pPr marL="354965" marR="0" lvl="0" indent="-342900" algn="l" rtl="0">
              <a:lnSpc>
                <a:spcPct val="100000"/>
              </a:lnSpc>
              <a:spcBef>
                <a:spcPts val="0"/>
              </a:spcBef>
              <a:spcAft>
                <a:spcPts val="0"/>
              </a:spcAft>
              <a:buSzPts val="2800"/>
              <a:buFont typeface="Noto Sans Symbols"/>
              <a:buChar char="❑"/>
            </a:pPr>
            <a:r>
              <a:rPr lang="en-US" sz="2800" b="1">
                <a:latin typeface="Times New Roman"/>
                <a:ea typeface="Times New Roman"/>
                <a:cs typeface="Times New Roman"/>
                <a:sym typeface="Times New Roman"/>
              </a:rPr>
              <a:t>Consider this flow graph:</a:t>
            </a:r>
            <a:endParaRPr sz="2800">
              <a:latin typeface="Times New Roman"/>
              <a:ea typeface="Times New Roman"/>
              <a:cs typeface="Times New Roman"/>
              <a:sym typeface="Times New Roman"/>
            </a:endParaRPr>
          </a:p>
          <a:p>
            <a:pPr marL="3746500" marR="0" lvl="0" indent="0" algn="l" rtl="0">
              <a:lnSpc>
                <a:spcPct val="100000"/>
              </a:lnSpc>
              <a:spcBef>
                <a:spcPts val="1785"/>
              </a:spcBef>
              <a:spcAft>
                <a:spcPts val="0"/>
              </a:spcAft>
              <a:buNone/>
            </a:pPr>
            <a:r>
              <a:rPr lang="en-US" sz="2000" b="1">
                <a:latin typeface="Times New Roman"/>
                <a:ea typeface="Times New Roman"/>
                <a:cs typeface="Times New Roman"/>
                <a:sym typeface="Times New Roman"/>
              </a:rPr>
              <a:t>Complexity for this graph is, then:</a:t>
            </a:r>
            <a:endParaRPr sz="2000">
              <a:latin typeface="Times New Roman"/>
              <a:ea typeface="Times New Roman"/>
              <a:cs typeface="Times New Roman"/>
              <a:sym typeface="Times New Roman"/>
            </a:endParaRPr>
          </a:p>
        </p:txBody>
      </p:sp>
      <p:sp>
        <p:nvSpPr>
          <p:cNvPr id="594" name="Google Shape;594;p60"/>
          <p:cNvSpPr txBox="1"/>
          <p:nvPr/>
        </p:nvSpPr>
        <p:spPr>
          <a:xfrm>
            <a:off x="8386698" y="2307793"/>
            <a:ext cx="252729" cy="63627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latin typeface="Noto Sans Symbols"/>
                <a:ea typeface="Noto Sans Symbols"/>
                <a:cs typeface="Noto Sans Symbols"/>
                <a:sym typeface="Noto Sans Symbols"/>
              </a:rPr>
              <a:t>🗹</a:t>
            </a:r>
            <a:endParaRPr sz="2000">
              <a:latin typeface="Noto Sans Symbols"/>
              <a:ea typeface="Noto Sans Symbols"/>
              <a:cs typeface="Noto Sans Symbols"/>
              <a:sym typeface="Noto Sans Symbols"/>
            </a:endParaRPr>
          </a:p>
          <a:p>
            <a:pPr marL="12700" marR="0" lvl="0" indent="0" algn="l" rtl="0">
              <a:lnSpc>
                <a:spcPct val="100000"/>
              </a:lnSpc>
              <a:spcBef>
                <a:spcPts val="0"/>
              </a:spcBef>
              <a:spcAft>
                <a:spcPts val="0"/>
              </a:spcAft>
              <a:buNone/>
            </a:pPr>
            <a:r>
              <a:rPr lang="en-US" sz="2000">
                <a:latin typeface="Noto Sans Symbols"/>
                <a:ea typeface="Noto Sans Symbols"/>
                <a:cs typeface="Noto Sans Symbols"/>
                <a:sym typeface="Noto Sans Symbols"/>
              </a:rPr>
              <a:t>🗹</a:t>
            </a:r>
            <a:endParaRPr sz="2000">
              <a:latin typeface="Noto Sans Symbols"/>
              <a:ea typeface="Noto Sans Symbols"/>
              <a:cs typeface="Noto Sans Symbols"/>
              <a:sym typeface="Noto Sans Symbols"/>
            </a:endParaRPr>
          </a:p>
        </p:txBody>
      </p:sp>
      <p:sp>
        <p:nvSpPr>
          <p:cNvPr id="595" name="Google Shape;595;p60"/>
          <p:cNvSpPr txBox="1"/>
          <p:nvPr/>
        </p:nvSpPr>
        <p:spPr>
          <a:xfrm>
            <a:off x="4658727" y="2622168"/>
            <a:ext cx="2813100" cy="996900"/>
          </a:xfrm>
          <a:prstGeom prst="rect">
            <a:avLst/>
          </a:prstGeom>
          <a:noFill/>
          <a:ln>
            <a:noFill/>
          </a:ln>
        </p:spPr>
        <p:txBody>
          <a:bodyPr spcFirstLastPara="1" wrap="square" lIns="0" tIns="13325" rIns="0" bIns="0" anchor="t" anchorCtr="0">
            <a:spAutoFit/>
          </a:bodyPr>
          <a:lstStyle/>
          <a:p>
            <a:pPr marL="103504"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No. of regions = V(G)=5</a:t>
            </a:r>
            <a:endParaRPr sz="2000">
              <a:latin typeface="Times New Roman"/>
              <a:ea typeface="Times New Roman"/>
              <a:cs typeface="Times New Roman"/>
              <a:sym typeface="Times New Roman"/>
            </a:endParaRPr>
          </a:p>
          <a:p>
            <a:pPr marL="102870" marR="0" lvl="0" indent="-120650" algn="l" rtl="0">
              <a:lnSpc>
                <a:spcPct val="1195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V(G) = E-N+2 = 9 - 6 =5</a:t>
            </a:r>
            <a:endParaRPr sz="2000">
              <a:latin typeface="Times New Roman"/>
              <a:ea typeface="Times New Roman"/>
              <a:cs typeface="Times New Roman"/>
              <a:sym typeface="Times New Roman"/>
            </a:endParaRPr>
          </a:p>
          <a:p>
            <a:pPr marL="102870" marR="0" lvl="0" indent="-120650" algn="l" rtl="0">
              <a:lnSpc>
                <a:spcPct val="1195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V(G) = P + 1 = 3</a:t>
            </a:r>
            <a:endParaRPr sz="2000">
              <a:latin typeface="Times New Roman"/>
              <a:ea typeface="Times New Roman"/>
              <a:cs typeface="Times New Roman"/>
              <a:sym typeface="Times New Roman"/>
            </a:endParaRPr>
          </a:p>
        </p:txBody>
      </p:sp>
      <p:sp>
        <p:nvSpPr>
          <p:cNvPr id="596" name="Google Shape;596;p60"/>
          <p:cNvSpPr txBox="1"/>
          <p:nvPr/>
        </p:nvSpPr>
        <p:spPr>
          <a:xfrm>
            <a:off x="1433830" y="3019425"/>
            <a:ext cx="305435"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R1</a:t>
            </a:r>
            <a:endParaRPr sz="2000">
              <a:latin typeface="Times New Roman"/>
              <a:ea typeface="Times New Roman"/>
              <a:cs typeface="Times New Roman"/>
              <a:sym typeface="Times New Roman"/>
            </a:endParaRPr>
          </a:p>
        </p:txBody>
      </p:sp>
      <p:sp>
        <p:nvSpPr>
          <p:cNvPr id="597" name="Google Shape;597;p60"/>
          <p:cNvSpPr txBox="1"/>
          <p:nvPr/>
        </p:nvSpPr>
        <p:spPr>
          <a:xfrm>
            <a:off x="3725036" y="4361179"/>
            <a:ext cx="323850"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R5</a:t>
            </a:r>
            <a:endParaRPr sz="2000">
              <a:latin typeface="Times New Roman"/>
              <a:ea typeface="Times New Roman"/>
              <a:cs typeface="Times New Roman"/>
              <a:sym typeface="Times New Roman"/>
            </a:endParaRPr>
          </a:p>
        </p:txBody>
      </p:sp>
      <p:sp>
        <p:nvSpPr>
          <p:cNvPr id="598" name="Google Shape;598;p60"/>
          <p:cNvSpPr txBox="1"/>
          <p:nvPr/>
        </p:nvSpPr>
        <p:spPr>
          <a:xfrm>
            <a:off x="1819401" y="3249836"/>
            <a:ext cx="1078230" cy="1410335"/>
          </a:xfrm>
          <a:prstGeom prst="rect">
            <a:avLst/>
          </a:prstGeom>
          <a:noFill/>
          <a:ln>
            <a:noFill/>
          </a:ln>
        </p:spPr>
        <p:txBody>
          <a:bodyPr spcFirstLastPara="1" wrap="square" lIns="0" tIns="55875" rIns="0" bIns="0" anchor="t" anchorCtr="0">
            <a:spAutoFit/>
          </a:bodyPr>
          <a:lstStyle/>
          <a:p>
            <a:pPr marL="257175"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b</a:t>
            </a:r>
            <a:endParaRPr sz="2800">
              <a:latin typeface="Times New Roman"/>
              <a:ea typeface="Times New Roman"/>
              <a:cs typeface="Times New Roman"/>
              <a:sym typeface="Times New Roman"/>
            </a:endParaRPr>
          </a:p>
          <a:p>
            <a:pPr marL="12700" marR="0" lvl="0" indent="0" algn="l" rtl="0">
              <a:lnSpc>
                <a:spcPct val="100000"/>
              </a:lnSpc>
              <a:spcBef>
                <a:spcPts val="250"/>
              </a:spcBef>
              <a:spcAft>
                <a:spcPts val="0"/>
              </a:spcAft>
              <a:buNone/>
            </a:pPr>
            <a:r>
              <a:rPr lang="en-US" sz="2000" b="1">
                <a:latin typeface="Times New Roman"/>
                <a:ea typeface="Times New Roman"/>
                <a:cs typeface="Times New Roman"/>
                <a:sym typeface="Times New Roman"/>
              </a:rPr>
              <a:t>R3	R4</a:t>
            </a:r>
            <a:endParaRPr sz="2000">
              <a:latin typeface="Times New Roman"/>
              <a:ea typeface="Times New Roman"/>
              <a:cs typeface="Times New Roman"/>
              <a:sym typeface="Times New Roman"/>
            </a:endParaRPr>
          </a:p>
          <a:p>
            <a:pPr marL="257175" marR="0" lvl="0" indent="0" algn="l" rtl="0">
              <a:lnSpc>
                <a:spcPct val="100000"/>
              </a:lnSpc>
              <a:spcBef>
                <a:spcPts val="1190"/>
              </a:spcBef>
              <a:spcAft>
                <a:spcPts val="0"/>
              </a:spcAft>
              <a:buNone/>
            </a:pPr>
            <a:r>
              <a:rPr lang="en-US" sz="2800" b="1">
                <a:latin typeface="Times New Roman"/>
                <a:ea typeface="Times New Roman"/>
                <a:cs typeface="Times New Roman"/>
                <a:sym typeface="Times New Roman"/>
              </a:rPr>
              <a:t>e</a:t>
            </a:r>
            <a:endParaRPr sz="2800">
              <a:latin typeface="Times New Roman"/>
              <a:ea typeface="Times New Roman"/>
              <a:cs typeface="Times New Roman"/>
              <a:sym typeface="Times New Roman"/>
            </a:endParaRPr>
          </a:p>
        </p:txBody>
      </p:sp>
      <p:sp>
        <p:nvSpPr>
          <p:cNvPr id="599" name="Google Shape;599;p60"/>
          <p:cNvSpPr txBox="1"/>
          <p:nvPr/>
        </p:nvSpPr>
        <p:spPr>
          <a:xfrm>
            <a:off x="3419983" y="2989326"/>
            <a:ext cx="323850"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R2</a:t>
            </a:r>
            <a:endParaRPr sz="2000">
              <a:latin typeface="Times New Roman"/>
              <a:ea typeface="Times New Roman"/>
              <a:cs typeface="Times New Roman"/>
              <a:sym typeface="Times New Roman"/>
            </a:endParaRPr>
          </a:p>
        </p:txBody>
      </p:sp>
      <p:sp>
        <p:nvSpPr>
          <p:cNvPr id="600" name="Google Shape;600;p60"/>
          <p:cNvSpPr txBox="1"/>
          <p:nvPr/>
        </p:nvSpPr>
        <p:spPr>
          <a:xfrm>
            <a:off x="8386064" y="2997835"/>
            <a:ext cx="252729"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latin typeface="Noto Sans Symbols"/>
                <a:ea typeface="Noto Sans Symbols"/>
                <a:cs typeface="Noto Sans Symbols"/>
                <a:sym typeface="Noto Sans Symbols"/>
              </a:rPr>
              <a:t>🗷</a:t>
            </a:r>
            <a:endParaRPr sz="2000">
              <a:latin typeface="Noto Sans Symbols"/>
              <a:ea typeface="Noto Sans Symbols"/>
              <a:cs typeface="Noto Sans Symbols"/>
              <a:sym typeface="Noto Sans Symbols"/>
            </a:endParaRPr>
          </a:p>
        </p:txBody>
      </p:sp>
      <p:sp>
        <p:nvSpPr>
          <p:cNvPr id="601" name="Google Shape;601;p60"/>
          <p:cNvSpPr txBox="1"/>
          <p:nvPr/>
        </p:nvSpPr>
        <p:spPr>
          <a:xfrm>
            <a:off x="4876264" y="4148142"/>
            <a:ext cx="2929200" cy="751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solidFill>
                  <a:srgbClr val="FF0000"/>
                </a:solidFill>
                <a:latin typeface="Times New Roman"/>
                <a:ea typeface="Times New Roman"/>
                <a:cs typeface="Times New Roman"/>
                <a:sym typeface="Times New Roman"/>
              </a:rPr>
              <a:t>WHY !!! Complexity is  not same</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1"/>
          <p:cNvSpPr/>
          <p:nvPr/>
        </p:nvSpPr>
        <p:spPr>
          <a:xfrm>
            <a:off x="1676400" y="4267200"/>
            <a:ext cx="539750" cy="539750"/>
          </a:xfrm>
          <a:custGeom>
            <a:avLst/>
            <a:gdLst/>
            <a:ahLst/>
            <a:cxnLst/>
            <a:rect l="l" t="t" r="r" b="b"/>
            <a:pathLst>
              <a:path w="539750" h="539750" extrusionOk="0">
                <a:moveTo>
                  <a:pt x="0" y="269875"/>
                </a:moveTo>
                <a:lnTo>
                  <a:pt x="4346" y="221351"/>
                </a:lnTo>
                <a:lnTo>
                  <a:pt x="16878" y="175686"/>
                </a:lnTo>
                <a:lnTo>
                  <a:pt x="36834" y="133641"/>
                </a:lnTo>
                <a:lnTo>
                  <a:pt x="63454" y="95977"/>
                </a:lnTo>
                <a:lnTo>
                  <a:pt x="95977" y="63454"/>
                </a:lnTo>
                <a:lnTo>
                  <a:pt x="133641" y="36834"/>
                </a:lnTo>
                <a:lnTo>
                  <a:pt x="175686" y="16878"/>
                </a:lnTo>
                <a:lnTo>
                  <a:pt x="221351" y="4346"/>
                </a:lnTo>
                <a:lnTo>
                  <a:pt x="269875" y="0"/>
                </a:lnTo>
                <a:lnTo>
                  <a:pt x="318398" y="4346"/>
                </a:lnTo>
                <a:lnTo>
                  <a:pt x="364063" y="16878"/>
                </a:lnTo>
                <a:lnTo>
                  <a:pt x="406108" y="36834"/>
                </a:lnTo>
                <a:lnTo>
                  <a:pt x="443772" y="63454"/>
                </a:lnTo>
                <a:lnTo>
                  <a:pt x="476295" y="95977"/>
                </a:lnTo>
                <a:lnTo>
                  <a:pt x="502915" y="133641"/>
                </a:lnTo>
                <a:lnTo>
                  <a:pt x="522871" y="175686"/>
                </a:lnTo>
                <a:lnTo>
                  <a:pt x="535403" y="221351"/>
                </a:lnTo>
                <a:lnTo>
                  <a:pt x="539750" y="269875"/>
                </a:lnTo>
                <a:lnTo>
                  <a:pt x="535403" y="318398"/>
                </a:lnTo>
                <a:lnTo>
                  <a:pt x="522871" y="364063"/>
                </a:lnTo>
                <a:lnTo>
                  <a:pt x="502915" y="406108"/>
                </a:lnTo>
                <a:lnTo>
                  <a:pt x="476295" y="443772"/>
                </a:lnTo>
                <a:lnTo>
                  <a:pt x="443772" y="476295"/>
                </a:lnTo>
                <a:lnTo>
                  <a:pt x="406108" y="502915"/>
                </a:lnTo>
                <a:lnTo>
                  <a:pt x="364063" y="522871"/>
                </a:lnTo>
                <a:lnTo>
                  <a:pt x="318398" y="535403"/>
                </a:lnTo>
                <a:lnTo>
                  <a:pt x="269875" y="539750"/>
                </a:lnTo>
                <a:lnTo>
                  <a:pt x="221351" y="535403"/>
                </a:lnTo>
                <a:lnTo>
                  <a:pt x="175686" y="522871"/>
                </a:lnTo>
                <a:lnTo>
                  <a:pt x="133641" y="502915"/>
                </a:lnTo>
                <a:lnTo>
                  <a:pt x="95977" y="476295"/>
                </a:lnTo>
                <a:lnTo>
                  <a:pt x="63454" y="443772"/>
                </a:lnTo>
                <a:lnTo>
                  <a:pt x="36834" y="406108"/>
                </a:lnTo>
                <a:lnTo>
                  <a:pt x="16878" y="364063"/>
                </a:lnTo>
                <a:lnTo>
                  <a:pt x="4346" y="318398"/>
                </a:lnTo>
                <a:lnTo>
                  <a:pt x="0" y="26987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07" name="Google Shape;607;p61"/>
          <p:cNvSpPr txBox="1"/>
          <p:nvPr/>
        </p:nvSpPr>
        <p:spPr>
          <a:xfrm>
            <a:off x="1973960" y="4348734"/>
            <a:ext cx="19240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e</a:t>
            </a:r>
            <a:endParaRPr sz="2800">
              <a:latin typeface="Times New Roman"/>
              <a:ea typeface="Times New Roman"/>
              <a:cs typeface="Times New Roman"/>
              <a:sym typeface="Times New Roman"/>
            </a:endParaRPr>
          </a:p>
        </p:txBody>
      </p:sp>
      <p:sp>
        <p:nvSpPr>
          <p:cNvPr id="608" name="Google Shape;608;p61"/>
          <p:cNvSpPr/>
          <p:nvPr/>
        </p:nvSpPr>
        <p:spPr>
          <a:xfrm>
            <a:off x="2667000" y="2286000"/>
            <a:ext cx="539750" cy="539750"/>
          </a:xfrm>
          <a:custGeom>
            <a:avLst/>
            <a:gdLst/>
            <a:ahLst/>
            <a:cxnLst/>
            <a:rect l="l" t="t" r="r" b="b"/>
            <a:pathLst>
              <a:path w="539750" h="539750" extrusionOk="0">
                <a:moveTo>
                  <a:pt x="0" y="269875"/>
                </a:moveTo>
                <a:lnTo>
                  <a:pt x="4346" y="221351"/>
                </a:lnTo>
                <a:lnTo>
                  <a:pt x="16878" y="175686"/>
                </a:lnTo>
                <a:lnTo>
                  <a:pt x="36834" y="133641"/>
                </a:lnTo>
                <a:lnTo>
                  <a:pt x="63454" y="95977"/>
                </a:lnTo>
                <a:lnTo>
                  <a:pt x="95977" y="63454"/>
                </a:lnTo>
                <a:lnTo>
                  <a:pt x="133641" y="36834"/>
                </a:lnTo>
                <a:lnTo>
                  <a:pt x="175686" y="16878"/>
                </a:lnTo>
                <a:lnTo>
                  <a:pt x="221351" y="4346"/>
                </a:lnTo>
                <a:lnTo>
                  <a:pt x="269875" y="0"/>
                </a:lnTo>
                <a:lnTo>
                  <a:pt x="318398" y="4346"/>
                </a:lnTo>
                <a:lnTo>
                  <a:pt x="364063" y="16878"/>
                </a:lnTo>
                <a:lnTo>
                  <a:pt x="406108" y="36834"/>
                </a:lnTo>
                <a:lnTo>
                  <a:pt x="443772" y="63454"/>
                </a:lnTo>
                <a:lnTo>
                  <a:pt x="476295" y="95977"/>
                </a:lnTo>
                <a:lnTo>
                  <a:pt x="502915" y="133641"/>
                </a:lnTo>
                <a:lnTo>
                  <a:pt x="522871" y="175686"/>
                </a:lnTo>
                <a:lnTo>
                  <a:pt x="535403" y="221351"/>
                </a:lnTo>
                <a:lnTo>
                  <a:pt x="539750" y="269875"/>
                </a:lnTo>
                <a:lnTo>
                  <a:pt x="535403" y="318398"/>
                </a:lnTo>
                <a:lnTo>
                  <a:pt x="522871" y="364063"/>
                </a:lnTo>
                <a:lnTo>
                  <a:pt x="502915" y="406108"/>
                </a:lnTo>
                <a:lnTo>
                  <a:pt x="476295" y="443772"/>
                </a:lnTo>
                <a:lnTo>
                  <a:pt x="443772" y="476295"/>
                </a:lnTo>
                <a:lnTo>
                  <a:pt x="406108" y="502915"/>
                </a:lnTo>
                <a:lnTo>
                  <a:pt x="364063" y="522871"/>
                </a:lnTo>
                <a:lnTo>
                  <a:pt x="318398" y="535403"/>
                </a:lnTo>
                <a:lnTo>
                  <a:pt x="269875" y="539750"/>
                </a:lnTo>
                <a:lnTo>
                  <a:pt x="221351" y="535403"/>
                </a:lnTo>
                <a:lnTo>
                  <a:pt x="175686" y="522871"/>
                </a:lnTo>
                <a:lnTo>
                  <a:pt x="133641" y="502915"/>
                </a:lnTo>
                <a:lnTo>
                  <a:pt x="95977" y="476295"/>
                </a:lnTo>
                <a:lnTo>
                  <a:pt x="63454" y="443772"/>
                </a:lnTo>
                <a:lnTo>
                  <a:pt x="36834" y="406108"/>
                </a:lnTo>
                <a:lnTo>
                  <a:pt x="16878" y="364063"/>
                </a:lnTo>
                <a:lnTo>
                  <a:pt x="4346" y="318398"/>
                </a:lnTo>
                <a:lnTo>
                  <a:pt x="0" y="269875"/>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09" name="Google Shape;609;p61"/>
          <p:cNvSpPr txBox="1"/>
          <p:nvPr/>
        </p:nvSpPr>
        <p:spPr>
          <a:xfrm>
            <a:off x="2964560" y="2366898"/>
            <a:ext cx="19558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a</a:t>
            </a:r>
            <a:endParaRPr sz="2800">
              <a:latin typeface="Times New Roman"/>
              <a:ea typeface="Times New Roman"/>
              <a:cs typeface="Times New Roman"/>
              <a:sym typeface="Times New Roman"/>
            </a:endParaRPr>
          </a:p>
        </p:txBody>
      </p:sp>
      <p:grpSp>
        <p:nvGrpSpPr>
          <p:cNvPr id="610" name="Google Shape;610;p61"/>
          <p:cNvGrpSpPr/>
          <p:nvPr/>
        </p:nvGrpSpPr>
        <p:grpSpPr>
          <a:xfrm>
            <a:off x="411480" y="278891"/>
            <a:ext cx="8125968" cy="777239"/>
            <a:chOff x="411480" y="278891"/>
            <a:chExt cx="8125968" cy="777239"/>
          </a:xfrm>
        </p:grpSpPr>
        <p:pic>
          <p:nvPicPr>
            <p:cNvPr id="611" name="Google Shape;611;p61"/>
            <p:cNvPicPr preferRelativeResize="0"/>
            <p:nvPr/>
          </p:nvPicPr>
          <p:blipFill rotWithShape="1">
            <a:blip r:embed="rId3">
              <a:alphaModFix/>
            </a:blip>
            <a:srcRect/>
            <a:stretch/>
          </p:blipFill>
          <p:spPr>
            <a:xfrm>
              <a:off x="411480" y="278891"/>
              <a:ext cx="2939796" cy="777239"/>
            </a:xfrm>
            <a:prstGeom prst="rect">
              <a:avLst/>
            </a:prstGeom>
            <a:noFill/>
            <a:ln>
              <a:noFill/>
            </a:ln>
          </p:spPr>
        </p:pic>
        <p:pic>
          <p:nvPicPr>
            <p:cNvPr id="612" name="Google Shape;612;p61"/>
            <p:cNvPicPr preferRelativeResize="0"/>
            <p:nvPr/>
          </p:nvPicPr>
          <p:blipFill rotWithShape="1">
            <a:blip r:embed="rId4">
              <a:alphaModFix/>
            </a:blip>
            <a:srcRect/>
            <a:stretch/>
          </p:blipFill>
          <p:spPr>
            <a:xfrm>
              <a:off x="2747772" y="278891"/>
              <a:ext cx="2790444" cy="777239"/>
            </a:xfrm>
            <a:prstGeom prst="rect">
              <a:avLst/>
            </a:prstGeom>
            <a:noFill/>
            <a:ln>
              <a:noFill/>
            </a:ln>
          </p:spPr>
        </p:pic>
        <p:pic>
          <p:nvPicPr>
            <p:cNvPr id="613" name="Google Shape;613;p61"/>
            <p:cNvPicPr preferRelativeResize="0"/>
            <p:nvPr/>
          </p:nvPicPr>
          <p:blipFill rotWithShape="1">
            <a:blip r:embed="rId5">
              <a:alphaModFix/>
            </a:blip>
            <a:srcRect/>
            <a:stretch/>
          </p:blipFill>
          <p:spPr>
            <a:xfrm>
              <a:off x="5049012" y="278891"/>
              <a:ext cx="3488436" cy="777239"/>
            </a:xfrm>
            <a:prstGeom prst="rect">
              <a:avLst/>
            </a:prstGeom>
            <a:noFill/>
            <a:ln>
              <a:noFill/>
            </a:ln>
          </p:spPr>
        </p:pic>
      </p:grpSp>
      <p:sp>
        <p:nvSpPr>
          <p:cNvPr id="614" name="Google Shape;614;p61"/>
          <p:cNvSpPr txBox="1">
            <a:spLocks noGrp="1"/>
          </p:cNvSpPr>
          <p:nvPr>
            <p:ph type="title"/>
          </p:nvPr>
        </p:nvSpPr>
        <p:spPr>
          <a:xfrm>
            <a:off x="682850" y="375925"/>
            <a:ext cx="8126100" cy="567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t>Calculating Cyclomatic Complexity (5)</a:t>
            </a:r>
            <a:endParaRPr sz="3600"/>
          </a:p>
        </p:txBody>
      </p:sp>
      <p:sp>
        <p:nvSpPr>
          <p:cNvPr id="615" name="Google Shape;615;p61"/>
          <p:cNvSpPr txBox="1"/>
          <p:nvPr/>
        </p:nvSpPr>
        <p:spPr>
          <a:xfrm>
            <a:off x="917854" y="1347342"/>
            <a:ext cx="1574800" cy="452120"/>
          </a:xfrm>
          <a:prstGeom prst="rect">
            <a:avLst/>
          </a:prstGeom>
          <a:noFill/>
          <a:ln>
            <a:noFill/>
          </a:ln>
        </p:spPr>
        <p:txBody>
          <a:bodyPr spcFirstLastPara="1" wrap="square" lIns="0" tIns="12050" rIns="0" bIns="0" anchor="t" anchorCtr="0">
            <a:spAutoFit/>
          </a:bodyPr>
          <a:lstStyle/>
          <a:p>
            <a:pPr marL="354965" marR="0" lvl="0" indent="-342900" algn="l" rtl="0">
              <a:lnSpc>
                <a:spcPct val="100000"/>
              </a:lnSpc>
              <a:spcBef>
                <a:spcPts val="0"/>
              </a:spcBef>
              <a:spcAft>
                <a:spcPts val="0"/>
              </a:spcAft>
              <a:buSzPts val="2800"/>
              <a:buFont typeface="Noto Sans Symbols"/>
              <a:buChar char="❑"/>
            </a:pPr>
            <a:r>
              <a:rPr lang="en-US" sz="2800" b="1">
                <a:latin typeface="Times New Roman"/>
                <a:ea typeface="Times New Roman"/>
                <a:cs typeface="Times New Roman"/>
                <a:sym typeface="Times New Roman"/>
              </a:rPr>
              <a:t>Reason:</a:t>
            </a:r>
            <a:endParaRPr sz="2800">
              <a:latin typeface="Times New Roman"/>
              <a:ea typeface="Times New Roman"/>
              <a:cs typeface="Times New Roman"/>
              <a:sym typeface="Times New Roman"/>
            </a:endParaRPr>
          </a:p>
        </p:txBody>
      </p:sp>
      <p:pic>
        <p:nvPicPr>
          <p:cNvPr id="616" name="Google Shape;616;p61"/>
          <p:cNvPicPr preferRelativeResize="0"/>
          <p:nvPr/>
        </p:nvPicPr>
        <p:blipFill rotWithShape="1">
          <a:blip r:embed="rId6">
            <a:alphaModFix/>
          </a:blip>
          <a:srcRect/>
          <a:stretch/>
        </p:blipFill>
        <p:spPr>
          <a:xfrm>
            <a:off x="603250" y="2273300"/>
            <a:ext cx="3679825" cy="3302000"/>
          </a:xfrm>
          <a:prstGeom prst="rect">
            <a:avLst/>
          </a:prstGeom>
          <a:noFill/>
          <a:ln>
            <a:noFill/>
          </a:ln>
        </p:spPr>
      </p:pic>
      <p:sp>
        <p:nvSpPr>
          <p:cNvPr id="617" name="Google Shape;617;p61"/>
          <p:cNvSpPr txBox="1"/>
          <p:nvPr/>
        </p:nvSpPr>
        <p:spPr>
          <a:xfrm>
            <a:off x="1977008" y="3433953"/>
            <a:ext cx="22161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b</a:t>
            </a:r>
            <a:endParaRPr sz="2800">
              <a:latin typeface="Times New Roman"/>
              <a:ea typeface="Times New Roman"/>
              <a:cs typeface="Times New Roman"/>
              <a:sym typeface="Times New Roman"/>
            </a:endParaRPr>
          </a:p>
        </p:txBody>
      </p:sp>
      <p:sp>
        <p:nvSpPr>
          <p:cNvPr id="618" name="Google Shape;618;p61"/>
          <p:cNvSpPr txBox="1"/>
          <p:nvPr/>
        </p:nvSpPr>
        <p:spPr>
          <a:xfrm>
            <a:off x="6964933" y="6449667"/>
            <a:ext cx="302260" cy="252095"/>
          </a:xfrm>
          <a:prstGeom prst="rect">
            <a:avLst/>
          </a:prstGeom>
          <a:noFill/>
          <a:ln>
            <a:noFill/>
          </a:ln>
        </p:spPr>
        <p:txBody>
          <a:bodyPr spcFirstLastPara="1" wrap="square" lIns="0" tIns="0" rIns="0" bIns="0" anchor="t" anchorCtr="0">
            <a:spAutoFit/>
          </a:bodyPr>
          <a:lstStyle/>
          <a:p>
            <a:pPr marL="38100" marR="0" lvl="0" indent="0" algn="l" rtl="0">
              <a:lnSpc>
                <a:spcPct val="116500"/>
              </a:lnSpc>
              <a:spcBef>
                <a:spcPts val="0"/>
              </a:spcBef>
              <a:spcAft>
                <a:spcPts val="0"/>
              </a:spcAft>
              <a:buNone/>
            </a:pPr>
            <a:fld id="{00000000-1234-1234-1234-123412341234}" type="slidenum">
              <a:rPr lang="en-US" sz="1600" b="1">
                <a:latin typeface="Arial"/>
                <a:ea typeface="Arial"/>
                <a:cs typeface="Arial"/>
                <a:sym typeface="Arial"/>
              </a:rPr>
              <a:t>52</a:t>
            </a:fld>
            <a:endParaRPr sz="1600">
              <a:latin typeface="Arial"/>
              <a:ea typeface="Arial"/>
              <a:cs typeface="Arial"/>
              <a:sym typeface="Arial"/>
            </a:endParaRPr>
          </a:p>
        </p:txBody>
      </p:sp>
      <p:sp>
        <p:nvSpPr>
          <p:cNvPr id="619" name="Google Shape;619;p61"/>
          <p:cNvSpPr txBox="1"/>
          <p:nvPr/>
        </p:nvSpPr>
        <p:spPr>
          <a:xfrm>
            <a:off x="2967989" y="3433953"/>
            <a:ext cx="19240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c</a:t>
            </a:r>
            <a:endParaRPr sz="2800">
              <a:latin typeface="Times New Roman"/>
              <a:ea typeface="Times New Roman"/>
              <a:cs typeface="Times New Roman"/>
              <a:sym typeface="Times New Roman"/>
            </a:endParaRPr>
          </a:p>
        </p:txBody>
      </p:sp>
      <p:sp>
        <p:nvSpPr>
          <p:cNvPr id="620" name="Google Shape;620;p61"/>
          <p:cNvSpPr txBox="1"/>
          <p:nvPr/>
        </p:nvSpPr>
        <p:spPr>
          <a:xfrm>
            <a:off x="4034790" y="3433953"/>
            <a:ext cx="221615"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d</a:t>
            </a:r>
            <a:endParaRPr sz="2800">
              <a:latin typeface="Times New Roman"/>
              <a:ea typeface="Times New Roman"/>
              <a:cs typeface="Times New Roman"/>
              <a:sym typeface="Times New Roman"/>
            </a:endParaRPr>
          </a:p>
        </p:txBody>
      </p:sp>
      <p:sp>
        <p:nvSpPr>
          <p:cNvPr id="621" name="Google Shape;621;p61"/>
          <p:cNvSpPr txBox="1"/>
          <p:nvPr/>
        </p:nvSpPr>
        <p:spPr>
          <a:xfrm>
            <a:off x="2967989" y="5110733"/>
            <a:ext cx="13335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b="1">
                <a:latin typeface="Times New Roman"/>
                <a:ea typeface="Times New Roman"/>
                <a:cs typeface="Times New Roman"/>
                <a:sym typeface="Times New Roman"/>
              </a:rPr>
              <a:t>f</a:t>
            </a:r>
            <a:endParaRPr sz="2800">
              <a:latin typeface="Times New Roman"/>
              <a:ea typeface="Times New Roman"/>
              <a:cs typeface="Times New Roman"/>
              <a:sym typeface="Times New Roman"/>
            </a:endParaRPr>
          </a:p>
        </p:txBody>
      </p:sp>
      <p:sp>
        <p:nvSpPr>
          <p:cNvPr id="622" name="Google Shape;622;p61"/>
          <p:cNvSpPr txBox="1"/>
          <p:nvPr/>
        </p:nvSpPr>
        <p:spPr>
          <a:xfrm>
            <a:off x="4576064" y="4135627"/>
            <a:ext cx="3696335" cy="124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Complexity for this graph is, then:</a:t>
            </a:r>
            <a:endParaRPr sz="2000">
              <a:latin typeface="Times New Roman"/>
              <a:ea typeface="Times New Roman"/>
              <a:cs typeface="Times New Roman"/>
              <a:sym typeface="Times New Roman"/>
            </a:endParaRPr>
          </a:p>
          <a:p>
            <a:pPr marL="102870" marR="0" lvl="0" indent="-120650" algn="l" rtl="0">
              <a:lnSpc>
                <a:spcPct val="100000"/>
              </a:lnSpc>
              <a:spcBef>
                <a:spcPts val="25"/>
              </a:spcBef>
              <a:spcAft>
                <a:spcPts val="0"/>
              </a:spcAft>
              <a:buSzPts val="1900"/>
              <a:buFont typeface="Times New Roman"/>
              <a:buChar char="•"/>
            </a:pPr>
            <a:r>
              <a:rPr lang="en-US" sz="2000" b="1">
                <a:latin typeface="Times New Roman"/>
                <a:ea typeface="Times New Roman"/>
                <a:cs typeface="Times New Roman"/>
                <a:sym typeface="Times New Roman"/>
              </a:rPr>
              <a:t>No. of regions = 5</a:t>
            </a:r>
            <a:endParaRPr sz="2000">
              <a:latin typeface="Times New Roman"/>
              <a:ea typeface="Times New Roman"/>
              <a:cs typeface="Times New Roman"/>
              <a:sym typeface="Times New Roman"/>
            </a:endParaRPr>
          </a:p>
          <a:p>
            <a:pPr marL="102870" marR="0" lvl="0" indent="-120650" algn="l" rtl="0">
              <a:lnSpc>
                <a:spcPct val="100000"/>
              </a:lnSpc>
              <a:spcBef>
                <a:spcPts val="0"/>
              </a:spcBef>
              <a:spcAft>
                <a:spcPts val="0"/>
              </a:spcAft>
              <a:buSzPts val="1900"/>
              <a:buFont typeface="Times New Roman"/>
              <a:buChar char="•"/>
            </a:pPr>
            <a:r>
              <a:rPr lang="en-US" sz="2000" b="1">
                <a:latin typeface="Times New Roman"/>
                <a:ea typeface="Times New Roman"/>
                <a:cs typeface="Times New Roman"/>
                <a:sym typeface="Times New Roman"/>
              </a:rPr>
              <a:t>V(G) = E-N+2 = 5</a:t>
            </a:r>
            <a:endParaRPr sz="2000">
              <a:latin typeface="Times New Roman"/>
              <a:ea typeface="Times New Roman"/>
              <a:cs typeface="Times New Roman"/>
              <a:sym typeface="Times New Roman"/>
            </a:endParaRPr>
          </a:p>
          <a:p>
            <a:pPr marL="102870" marR="0" lvl="0" indent="-120650" algn="l" rtl="0">
              <a:lnSpc>
                <a:spcPct val="100000"/>
              </a:lnSpc>
              <a:spcBef>
                <a:spcPts val="5"/>
              </a:spcBef>
              <a:spcAft>
                <a:spcPts val="0"/>
              </a:spcAft>
              <a:buSzPts val="1900"/>
              <a:buFont typeface="Times New Roman"/>
              <a:buChar char="•"/>
            </a:pPr>
            <a:r>
              <a:rPr lang="en-US" sz="2000" b="1">
                <a:latin typeface="Times New Roman"/>
                <a:ea typeface="Times New Roman"/>
                <a:cs typeface="Times New Roman"/>
                <a:sym typeface="Times New Roman"/>
              </a:rPr>
              <a:t>V(G) = P + 1 = 5</a:t>
            </a:r>
            <a:endParaRPr sz="2000">
              <a:latin typeface="Times New Roman"/>
              <a:ea typeface="Times New Roman"/>
              <a:cs typeface="Times New Roman"/>
              <a:sym typeface="Times New Roman"/>
            </a:endParaRPr>
          </a:p>
        </p:txBody>
      </p:sp>
      <p:sp>
        <p:nvSpPr>
          <p:cNvPr id="623" name="Google Shape;623;p61"/>
          <p:cNvSpPr txBox="1"/>
          <p:nvPr/>
        </p:nvSpPr>
        <p:spPr>
          <a:xfrm>
            <a:off x="8296782" y="4443476"/>
            <a:ext cx="252729" cy="94106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latin typeface="Noto Sans Symbols"/>
                <a:ea typeface="Noto Sans Symbols"/>
                <a:cs typeface="Noto Sans Symbols"/>
                <a:sym typeface="Noto Sans Symbols"/>
              </a:rPr>
              <a:t>🗹</a:t>
            </a:r>
            <a:endParaRPr sz="2000">
              <a:latin typeface="Noto Sans Symbols"/>
              <a:ea typeface="Noto Sans Symbols"/>
              <a:cs typeface="Noto Sans Symbols"/>
              <a:sym typeface="Noto Sans Symbols"/>
            </a:endParaRPr>
          </a:p>
          <a:p>
            <a:pPr marL="12700" marR="0" lvl="0" indent="0" algn="l" rtl="0">
              <a:lnSpc>
                <a:spcPct val="100000"/>
              </a:lnSpc>
              <a:spcBef>
                <a:spcPts val="0"/>
              </a:spcBef>
              <a:spcAft>
                <a:spcPts val="0"/>
              </a:spcAft>
              <a:buNone/>
            </a:pPr>
            <a:r>
              <a:rPr lang="en-US" sz="2000">
                <a:latin typeface="Noto Sans Symbols"/>
                <a:ea typeface="Noto Sans Symbols"/>
                <a:cs typeface="Noto Sans Symbols"/>
                <a:sym typeface="Noto Sans Symbols"/>
              </a:rPr>
              <a:t>🗹</a:t>
            </a:r>
            <a:endParaRPr sz="2000">
              <a:latin typeface="Noto Sans Symbols"/>
              <a:ea typeface="Noto Sans Symbols"/>
              <a:cs typeface="Noto Sans Symbols"/>
              <a:sym typeface="Noto Sans Symbols"/>
            </a:endParaRPr>
          </a:p>
          <a:p>
            <a:pPr marL="12700" marR="0" lvl="0" indent="0" algn="l" rtl="0">
              <a:lnSpc>
                <a:spcPct val="100000"/>
              </a:lnSpc>
              <a:spcBef>
                <a:spcPts val="5"/>
              </a:spcBef>
              <a:spcAft>
                <a:spcPts val="0"/>
              </a:spcAft>
              <a:buNone/>
            </a:pPr>
            <a:r>
              <a:rPr lang="en-US" sz="2000">
                <a:latin typeface="Noto Sans Symbols"/>
                <a:ea typeface="Noto Sans Symbols"/>
                <a:cs typeface="Noto Sans Symbols"/>
                <a:sym typeface="Noto Sans Symbols"/>
              </a:rPr>
              <a:t>🗹</a:t>
            </a:r>
            <a:endParaRPr sz="2000">
              <a:latin typeface="Noto Sans Symbols"/>
              <a:ea typeface="Noto Sans Symbols"/>
              <a:cs typeface="Noto Sans Symbols"/>
              <a:sym typeface="Noto Sans Symbols"/>
            </a:endParaRPr>
          </a:p>
        </p:txBody>
      </p:sp>
      <p:sp>
        <p:nvSpPr>
          <p:cNvPr id="624" name="Google Shape;624;p61"/>
          <p:cNvSpPr txBox="1"/>
          <p:nvPr/>
        </p:nvSpPr>
        <p:spPr>
          <a:xfrm>
            <a:off x="1208328" y="3095625"/>
            <a:ext cx="305435"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R1</a:t>
            </a:r>
            <a:endParaRPr sz="2000">
              <a:latin typeface="Times New Roman"/>
              <a:ea typeface="Times New Roman"/>
              <a:cs typeface="Times New Roman"/>
              <a:sym typeface="Times New Roman"/>
            </a:endParaRPr>
          </a:p>
        </p:txBody>
      </p:sp>
      <p:sp>
        <p:nvSpPr>
          <p:cNvPr id="625" name="Google Shape;625;p61"/>
          <p:cNvSpPr txBox="1"/>
          <p:nvPr/>
        </p:nvSpPr>
        <p:spPr>
          <a:xfrm>
            <a:off x="3499484" y="4437379"/>
            <a:ext cx="323850"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R5</a:t>
            </a:r>
            <a:endParaRPr sz="2000">
              <a:latin typeface="Times New Roman"/>
              <a:ea typeface="Times New Roman"/>
              <a:cs typeface="Times New Roman"/>
              <a:sym typeface="Times New Roman"/>
            </a:endParaRPr>
          </a:p>
        </p:txBody>
      </p:sp>
      <p:sp>
        <p:nvSpPr>
          <p:cNvPr id="626" name="Google Shape;626;p61"/>
          <p:cNvSpPr txBox="1"/>
          <p:nvPr/>
        </p:nvSpPr>
        <p:spPr>
          <a:xfrm>
            <a:off x="1594230" y="3827526"/>
            <a:ext cx="1078230"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R3	R4</a:t>
            </a:r>
            <a:endParaRPr sz="2000">
              <a:latin typeface="Times New Roman"/>
              <a:ea typeface="Times New Roman"/>
              <a:cs typeface="Times New Roman"/>
              <a:sym typeface="Times New Roman"/>
            </a:endParaRPr>
          </a:p>
        </p:txBody>
      </p:sp>
      <p:sp>
        <p:nvSpPr>
          <p:cNvPr id="627" name="Google Shape;627;p61"/>
          <p:cNvSpPr txBox="1"/>
          <p:nvPr/>
        </p:nvSpPr>
        <p:spPr>
          <a:xfrm>
            <a:off x="3194685" y="3065526"/>
            <a:ext cx="323850"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b="1">
                <a:latin typeface="Times New Roman"/>
                <a:ea typeface="Times New Roman"/>
                <a:cs typeface="Times New Roman"/>
                <a:sym typeface="Times New Roman"/>
              </a:rPr>
              <a:t>R2</a:t>
            </a:r>
            <a:endParaRPr sz="2000">
              <a:latin typeface="Times New Roman"/>
              <a:ea typeface="Times New Roman"/>
              <a:cs typeface="Times New Roman"/>
              <a:sym typeface="Times New Roman"/>
            </a:endParaRPr>
          </a:p>
        </p:txBody>
      </p:sp>
      <p:sp>
        <p:nvSpPr>
          <p:cNvPr id="628" name="Google Shape;628;p61"/>
          <p:cNvSpPr txBox="1"/>
          <p:nvPr/>
        </p:nvSpPr>
        <p:spPr>
          <a:xfrm>
            <a:off x="4957064" y="1847850"/>
            <a:ext cx="3562350" cy="185483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2400" b="1">
                <a:latin typeface="Times New Roman"/>
                <a:ea typeface="Times New Roman"/>
                <a:cs typeface="Times New Roman"/>
                <a:sym typeface="Times New Roman"/>
              </a:rPr>
              <a:t>The </a:t>
            </a:r>
            <a:r>
              <a:rPr lang="en-US" sz="2400" b="1">
                <a:solidFill>
                  <a:srgbClr val="FF0000"/>
                </a:solidFill>
                <a:latin typeface="Times New Roman"/>
                <a:ea typeface="Times New Roman"/>
                <a:cs typeface="Times New Roman"/>
                <a:sym typeface="Times New Roman"/>
              </a:rPr>
              <a:t>2 predicate nodes </a:t>
            </a:r>
            <a:r>
              <a:rPr lang="en-US" sz="2400" b="1">
                <a:latin typeface="Times New Roman"/>
                <a:ea typeface="Times New Roman"/>
                <a:cs typeface="Times New Roman"/>
                <a:sym typeface="Times New Roman"/>
              </a:rPr>
              <a:t>each  have </a:t>
            </a:r>
            <a:r>
              <a:rPr lang="en-US" sz="2400" b="1">
                <a:solidFill>
                  <a:srgbClr val="00AF50"/>
                </a:solidFill>
                <a:latin typeface="Times New Roman"/>
                <a:ea typeface="Times New Roman"/>
                <a:cs typeface="Times New Roman"/>
                <a:sym typeface="Times New Roman"/>
              </a:rPr>
              <a:t>3 outputs </a:t>
            </a:r>
            <a:r>
              <a:rPr lang="en-US" sz="2400" b="1">
                <a:latin typeface="Times New Roman"/>
                <a:ea typeface="Times New Roman"/>
                <a:cs typeface="Times New Roman"/>
                <a:sym typeface="Times New Roman"/>
              </a:rPr>
              <a:t>so have  </a:t>
            </a:r>
            <a:r>
              <a:rPr lang="en-US" sz="2400" b="1">
                <a:solidFill>
                  <a:srgbClr val="CE120D"/>
                </a:solidFill>
                <a:latin typeface="Georgia"/>
                <a:ea typeface="Georgia"/>
                <a:cs typeface="Georgia"/>
                <a:sym typeface="Georgia"/>
              </a:rPr>
              <a:t>degree’s of  freedom of  2  </a:t>
            </a:r>
            <a:r>
              <a:rPr lang="en-US" sz="2400" b="1">
                <a:latin typeface="Times New Roman"/>
                <a:ea typeface="Times New Roman"/>
                <a:cs typeface="Times New Roman"/>
                <a:sym typeface="Times New Roman"/>
              </a:rPr>
              <a:t>and it is these that must be  added.</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2"/>
          <p:cNvSpPr txBox="1"/>
          <p:nvPr/>
        </p:nvSpPr>
        <p:spPr>
          <a:xfrm>
            <a:off x="154025" y="1604009"/>
            <a:ext cx="5822315" cy="3408045"/>
          </a:xfrm>
          <a:prstGeom prst="rect">
            <a:avLst/>
          </a:prstGeom>
          <a:noFill/>
          <a:ln>
            <a:noFill/>
          </a:ln>
        </p:spPr>
        <p:txBody>
          <a:bodyPr spcFirstLastPara="1" wrap="square" lIns="0" tIns="40625" rIns="0" bIns="0" anchor="t" anchorCtr="0">
            <a:spAutoFit/>
          </a:bodyPr>
          <a:lstStyle/>
          <a:p>
            <a:pPr marL="339725" marR="5080" lvl="0" indent="-327660" algn="l" rtl="0">
              <a:lnSpc>
                <a:spcPct val="111500"/>
              </a:lnSpc>
              <a:spcBef>
                <a:spcPts val="0"/>
              </a:spcBef>
              <a:spcAft>
                <a:spcPts val="0"/>
              </a:spcAft>
              <a:buSzPts val="2000"/>
              <a:buFont typeface="Noto Sans Symbols"/>
              <a:buChar char="❑"/>
            </a:pPr>
            <a:r>
              <a:rPr lang="en-US" sz="2000">
                <a:latin typeface="Times New Roman"/>
                <a:ea typeface="Times New Roman"/>
                <a:cs typeface="Times New Roman"/>
                <a:sym typeface="Times New Roman"/>
              </a:rPr>
              <a:t>There will be five independent paths for the flow graph  illustrated.</a:t>
            </a:r>
            <a:endParaRPr sz="2000">
              <a:latin typeface="Times New Roman"/>
              <a:ea typeface="Times New Roman"/>
              <a:cs typeface="Times New Roman"/>
              <a:sym typeface="Times New Roman"/>
            </a:endParaRPr>
          </a:p>
          <a:p>
            <a:pPr marL="0" marR="0" lvl="0" indent="0" algn="l" rtl="0">
              <a:lnSpc>
                <a:spcPct val="100000"/>
              </a:lnSpc>
              <a:spcBef>
                <a:spcPts val="5"/>
              </a:spcBef>
              <a:spcAft>
                <a:spcPts val="0"/>
              </a:spcAft>
              <a:buSzPts val="3250"/>
              <a:buFont typeface="Noto Sans Symbols"/>
              <a:buNone/>
            </a:pPr>
            <a:endParaRPr sz="3250">
              <a:latin typeface="Times New Roman"/>
              <a:ea typeface="Times New Roman"/>
              <a:cs typeface="Times New Roman"/>
              <a:sym typeface="Times New Roman"/>
            </a:endParaRPr>
          </a:p>
          <a:p>
            <a:pPr marL="832485" marR="0" lvl="1" indent="-328295" algn="l" rtl="0">
              <a:lnSpc>
                <a:spcPct val="100000"/>
              </a:lnSpc>
              <a:spcBef>
                <a:spcPts val="0"/>
              </a:spcBef>
              <a:spcAft>
                <a:spcPts val="0"/>
              </a:spcAft>
              <a:buClr>
                <a:srgbClr val="CC0000"/>
              </a:buClr>
              <a:buSzPts val="1450"/>
              <a:buFont typeface="Noto Sans Symbols"/>
              <a:buChar char="●"/>
            </a:pPr>
            <a:r>
              <a:rPr lang="en-US" sz="1800" b="1" i="0" u="none" strike="noStrike" cap="none">
                <a:solidFill>
                  <a:srgbClr val="CC0000"/>
                </a:solidFill>
                <a:latin typeface="Times New Roman"/>
                <a:ea typeface="Times New Roman"/>
                <a:cs typeface="Times New Roman"/>
                <a:sym typeface="Times New Roman"/>
              </a:rPr>
              <a:t>Path 1 :	</a:t>
            </a:r>
            <a:r>
              <a:rPr lang="en-US" sz="2400" b="0" i="1" u="none" strike="noStrike" cap="none">
                <a:latin typeface="Times New Roman"/>
                <a:ea typeface="Times New Roman"/>
                <a:cs typeface="Times New Roman"/>
                <a:sym typeface="Times New Roman"/>
              </a:rPr>
              <a:t>a c f</a:t>
            </a:r>
            <a:endParaRPr sz="2400" b="0" i="0" u="none" strike="noStrike" cap="none">
              <a:latin typeface="Times New Roman"/>
              <a:ea typeface="Times New Roman"/>
              <a:cs typeface="Times New Roman"/>
              <a:sym typeface="Times New Roman"/>
            </a:endParaRPr>
          </a:p>
          <a:p>
            <a:pPr marL="832485" marR="0" lvl="1" indent="-328295" algn="l" rtl="0">
              <a:lnSpc>
                <a:spcPct val="100000"/>
              </a:lnSpc>
              <a:spcBef>
                <a:spcPts val="950"/>
              </a:spcBef>
              <a:spcAft>
                <a:spcPts val="0"/>
              </a:spcAft>
              <a:buSzPts val="1950"/>
              <a:buFont typeface="Noto Sans Symbols"/>
              <a:buChar char="●"/>
            </a:pPr>
            <a:r>
              <a:rPr lang="en-US" sz="2400" b="1" i="0" u="none" strike="noStrike" cap="none">
                <a:latin typeface="Times New Roman"/>
                <a:ea typeface="Times New Roman"/>
                <a:cs typeface="Times New Roman"/>
                <a:sym typeface="Times New Roman"/>
              </a:rPr>
              <a:t>Path 2 : </a:t>
            </a:r>
            <a:r>
              <a:rPr lang="en-US" sz="2400" b="0" i="1" u="none" strike="noStrike" cap="none">
                <a:latin typeface="Times New Roman"/>
                <a:ea typeface="Times New Roman"/>
                <a:cs typeface="Times New Roman"/>
                <a:sym typeface="Times New Roman"/>
              </a:rPr>
              <a:t>a b e f</a:t>
            </a:r>
            <a:endParaRPr sz="2400" b="0" i="0" u="none" strike="noStrike" cap="none">
              <a:latin typeface="Times New Roman"/>
              <a:ea typeface="Times New Roman"/>
              <a:cs typeface="Times New Roman"/>
              <a:sym typeface="Times New Roman"/>
            </a:endParaRPr>
          </a:p>
          <a:p>
            <a:pPr marL="832485" marR="0" lvl="1" indent="-328295" algn="l" rtl="0">
              <a:lnSpc>
                <a:spcPct val="100000"/>
              </a:lnSpc>
              <a:spcBef>
                <a:spcPts val="950"/>
              </a:spcBef>
              <a:spcAft>
                <a:spcPts val="0"/>
              </a:spcAft>
              <a:buClr>
                <a:srgbClr val="CC0000"/>
              </a:buClr>
              <a:buSzPts val="1950"/>
              <a:buFont typeface="Noto Sans Symbols"/>
              <a:buChar char="●"/>
            </a:pPr>
            <a:r>
              <a:rPr lang="en-US" sz="2400" b="1" i="0" u="none" strike="noStrike" cap="none">
                <a:solidFill>
                  <a:srgbClr val="CC0000"/>
                </a:solidFill>
                <a:latin typeface="Times New Roman"/>
                <a:ea typeface="Times New Roman"/>
                <a:cs typeface="Times New Roman"/>
                <a:sym typeface="Times New Roman"/>
              </a:rPr>
              <a:t>Path 3 : </a:t>
            </a:r>
            <a:r>
              <a:rPr lang="en-US" sz="2400" b="0" i="1" u="none" strike="noStrike" cap="none">
                <a:latin typeface="Times New Roman"/>
                <a:ea typeface="Times New Roman"/>
                <a:cs typeface="Times New Roman"/>
                <a:sym typeface="Times New Roman"/>
              </a:rPr>
              <a:t>a d c f</a:t>
            </a:r>
            <a:endParaRPr sz="2400" b="0" i="0" u="none" strike="noStrike" cap="none">
              <a:latin typeface="Times New Roman"/>
              <a:ea typeface="Times New Roman"/>
              <a:cs typeface="Times New Roman"/>
              <a:sym typeface="Times New Roman"/>
            </a:endParaRPr>
          </a:p>
          <a:p>
            <a:pPr marL="832485" marR="0" lvl="1" indent="-328295" algn="l" rtl="0">
              <a:lnSpc>
                <a:spcPct val="100000"/>
              </a:lnSpc>
              <a:spcBef>
                <a:spcPts val="950"/>
              </a:spcBef>
              <a:spcAft>
                <a:spcPts val="0"/>
              </a:spcAft>
              <a:buSzPts val="1950"/>
              <a:buFont typeface="Noto Sans Symbols"/>
              <a:buChar char="●"/>
            </a:pPr>
            <a:r>
              <a:rPr lang="en-US" sz="2400" b="1" i="0" u="none" strike="noStrike" cap="none">
                <a:latin typeface="Times New Roman"/>
                <a:ea typeface="Times New Roman"/>
                <a:cs typeface="Times New Roman"/>
                <a:sym typeface="Times New Roman"/>
              </a:rPr>
              <a:t>Path 4 : </a:t>
            </a:r>
            <a:r>
              <a:rPr lang="en-US" sz="2400" b="0" i="1" u="none" strike="noStrike" cap="none">
                <a:latin typeface="Times New Roman"/>
                <a:ea typeface="Times New Roman"/>
                <a:cs typeface="Times New Roman"/>
                <a:sym typeface="Times New Roman"/>
              </a:rPr>
              <a:t>a b e a c f	</a:t>
            </a:r>
            <a:r>
              <a:rPr lang="en-US" sz="2400" b="1" i="0" u="none" strike="noStrike" cap="none">
                <a:latin typeface="Times New Roman"/>
                <a:ea typeface="Times New Roman"/>
                <a:cs typeface="Times New Roman"/>
                <a:sym typeface="Times New Roman"/>
              </a:rPr>
              <a:t>or	</a:t>
            </a:r>
            <a:r>
              <a:rPr lang="en-US" sz="2400" b="0" i="1" u="none" strike="noStrike" cap="none">
                <a:latin typeface="Times New Roman"/>
                <a:ea typeface="Times New Roman"/>
                <a:cs typeface="Times New Roman"/>
                <a:sym typeface="Times New Roman"/>
              </a:rPr>
              <a:t>a b e a b e f</a:t>
            </a:r>
            <a:endParaRPr sz="2400" b="0" i="0" u="none" strike="noStrike" cap="none">
              <a:latin typeface="Times New Roman"/>
              <a:ea typeface="Times New Roman"/>
              <a:cs typeface="Times New Roman"/>
              <a:sym typeface="Times New Roman"/>
            </a:endParaRPr>
          </a:p>
          <a:p>
            <a:pPr marL="832485" marR="0" lvl="1" indent="-328295" algn="l" rtl="0">
              <a:lnSpc>
                <a:spcPct val="100000"/>
              </a:lnSpc>
              <a:spcBef>
                <a:spcPts val="960"/>
              </a:spcBef>
              <a:spcAft>
                <a:spcPts val="0"/>
              </a:spcAft>
              <a:buClr>
                <a:srgbClr val="CC0000"/>
              </a:buClr>
              <a:buSzPts val="1950"/>
              <a:buFont typeface="Noto Sans Symbols"/>
              <a:buChar char="●"/>
            </a:pPr>
            <a:r>
              <a:rPr lang="en-US" sz="2400" b="1" i="0" u="none" strike="noStrike" cap="none">
                <a:solidFill>
                  <a:srgbClr val="CC0000"/>
                </a:solidFill>
                <a:latin typeface="Times New Roman"/>
                <a:ea typeface="Times New Roman"/>
                <a:cs typeface="Times New Roman"/>
                <a:sym typeface="Times New Roman"/>
              </a:rPr>
              <a:t>Path 5 : </a:t>
            </a:r>
            <a:r>
              <a:rPr lang="en-US" sz="2400" b="0" i="1" u="none" strike="noStrike" cap="none">
                <a:latin typeface="Times New Roman"/>
                <a:ea typeface="Times New Roman"/>
                <a:cs typeface="Times New Roman"/>
                <a:sym typeface="Times New Roman"/>
              </a:rPr>
              <a:t>a b e b e f</a:t>
            </a:r>
            <a:endParaRPr sz="2400" b="0" i="0" u="none" strike="noStrike" cap="none">
              <a:latin typeface="Times New Roman"/>
              <a:ea typeface="Times New Roman"/>
              <a:cs typeface="Times New Roman"/>
              <a:sym typeface="Times New Roman"/>
            </a:endParaRPr>
          </a:p>
        </p:txBody>
      </p:sp>
      <p:pic>
        <p:nvPicPr>
          <p:cNvPr id="634" name="Google Shape;634;p62"/>
          <p:cNvPicPr preferRelativeResize="0"/>
          <p:nvPr/>
        </p:nvPicPr>
        <p:blipFill rotWithShape="1">
          <a:blip r:embed="rId3">
            <a:alphaModFix/>
          </a:blip>
          <a:srcRect/>
          <a:stretch/>
        </p:blipFill>
        <p:spPr>
          <a:xfrm>
            <a:off x="5512625" y="2316200"/>
            <a:ext cx="3381476" cy="2820200"/>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pSp>
        <p:nvGrpSpPr>
          <p:cNvPr id="639" name="Google Shape;639;p63"/>
          <p:cNvGrpSpPr/>
          <p:nvPr/>
        </p:nvGrpSpPr>
        <p:grpSpPr>
          <a:xfrm>
            <a:off x="457200" y="344424"/>
            <a:ext cx="2369820" cy="650748"/>
            <a:chOff x="457200" y="344424"/>
            <a:chExt cx="2369820" cy="650748"/>
          </a:xfrm>
        </p:grpSpPr>
        <p:pic>
          <p:nvPicPr>
            <p:cNvPr id="640" name="Google Shape;640;p63"/>
            <p:cNvPicPr preferRelativeResize="0"/>
            <p:nvPr/>
          </p:nvPicPr>
          <p:blipFill rotWithShape="1">
            <a:blip r:embed="rId3">
              <a:alphaModFix/>
            </a:blip>
            <a:srcRect/>
            <a:stretch/>
          </p:blipFill>
          <p:spPr>
            <a:xfrm>
              <a:off x="457200" y="344424"/>
              <a:ext cx="1996439" cy="650748"/>
            </a:xfrm>
            <a:prstGeom prst="rect">
              <a:avLst/>
            </a:prstGeom>
            <a:noFill/>
            <a:ln>
              <a:noFill/>
            </a:ln>
          </p:spPr>
        </p:pic>
        <p:pic>
          <p:nvPicPr>
            <p:cNvPr id="641" name="Google Shape;641;p63"/>
            <p:cNvPicPr preferRelativeResize="0"/>
            <p:nvPr/>
          </p:nvPicPr>
          <p:blipFill rotWithShape="1">
            <a:blip r:embed="rId4">
              <a:alphaModFix/>
            </a:blip>
            <a:srcRect/>
            <a:stretch/>
          </p:blipFill>
          <p:spPr>
            <a:xfrm>
              <a:off x="1947672" y="344424"/>
              <a:ext cx="632460" cy="650748"/>
            </a:xfrm>
            <a:prstGeom prst="rect">
              <a:avLst/>
            </a:prstGeom>
            <a:noFill/>
            <a:ln>
              <a:noFill/>
            </a:ln>
          </p:spPr>
        </p:pic>
        <p:pic>
          <p:nvPicPr>
            <p:cNvPr id="642" name="Google Shape;642;p63"/>
            <p:cNvPicPr preferRelativeResize="0"/>
            <p:nvPr/>
          </p:nvPicPr>
          <p:blipFill rotWithShape="1">
            <a:blip r:embed="rId5">
              <a:alphaModFix/>
            </a:blip>
            <a:srcRect/>
            <a:stretch/>
          </p:blipFill>
          <p:spPr>
            <a:xfrm>
              <a:off x="2170176" y="344424"/>
              <a:ext cx="656844" cy="650748"/>
            </a:xfrm>
            <a:prstGeom prst="rect">
              <a:avLst/>
            </a:prstGeom>
            <a:noFill/>
            <a:ln>
              <a:noFill/>
            </a:ln>
          </p:spPr>
        </p:pic>
      </p:grpSp>
      <p:sp>
        <p:nvSpPr>
          <p:cNvPr id="643" name="Google Shape;643;p63"/>
          <p:cNvSpPr txBox="1">
            <a:spLocks noGrp="1"/>
          </p:cNvSpPr>
          <p:nvPr>
            <p:ph type="title"/>
          </p:nvPr>
        </p:nvSpPr>
        <p:spPr>
          <a:xfrm>
            <a:off x="681024" y="424688"/>
            <a:ext cx="188976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Exercise - 1</a:t>
            </a:r>
            <a:endParaRPr sz="3000"/>
          </a:p>
        </p:txBody>
      </p:sp>
      <p:pic>
        <p:nvPicPr>
          <p:cNvPr id="644" name="Google Shape;644;p63"/>
          <p:cNvPicPr preferRelativeResize="0"/>
          <p:nvPr/>
        </p:nvPicPr>
        <p:blipFill rotWithShape="1">
          <a:blip r:embed="rId6">
            <a:alphaModFix/>
          </a:blip>
          <a:srcRect/>
          <a:stretch/>
        </p:blipFill>
        <p:spPr>
          <a:xfrm>
            <a:off x="609600" y="990600"/>
            <a:ext cx="4648200" cy="5486400"/>
          </a:xfrm>
          <a:prstGeom prst="rect">
            <a:avLst/>
          </a:prstGeom>
          <a:noFill/>
          <a:ln>
            <a:noFill/>
          </a:ln>
        </p:spPr>
      </p:pic>
      <p:sp>
        <p:nvSpPr>
          <p:cNvPr id="645" name="Google Shape;645;p63"/>
          <p:cNvSpPr txBox="1"/>
          <p:nvPr/>
        </p:nvSpPr>
        <p:spPr>
          <a:xfrm>
            <a:off x="4879340" y="1110208"/>
            <a:ext cx="3335020" cy="1931035"/>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Design Control Flow Graph</a:t>
            </a:r>
            <a:endParaRPr sz="2000">
              <a:latin typeface="Times New Roman"/>
              <a:ea typeface="Times New Roman"/>
              <a:cs typeface="Times New Roman"/>
              <a:sym typeface="Times New Roman"/>
            </a:endParaRPr>
          </a:p>
          <a:p>
            <a:pPr marL="340360" marR="0" lvl="0" indent="-327660" algn="l" rtl="0">
              <a:lnSpc>
                <a:spcPct val="100000"/>
              </a:lnSpc>
              <a:spcBef>
                <a:spcPts val="790"/>
              </a:spcBef>
              <a:spcAft>
                <a:spcPts val="0"/>
              </a:spcAft>
              <a:buSzPts val="2000"/>
              <a:buFont typeface="Noto Sans Symbols"/>
              <a:buChar char="❑"/>
            </a:pPr>
            <a:r>
              <a:rPr lang="en-US" sz="2000" b="1">
                <a:latin typeface="Times New Roman"/>
                <a:ea typeface="Times New Roman"/>
                <a:cs typeface="Times New Roman"/>
                <a:sym typeface="Times New Roman"/>
              </a:rPr>
              <a:t>Design DD Path</a:t>
            </a:r>
            <a:endParaRPr sz="2000">
              <a:latin typeface="Times New Roman"/>
              <a:ea typeface="Times New Roman"/>
              <a:cs typeface="Times New Roman"/>
              <a:sym typeface="Times New Roman"/>
            </a:endParaRPr>
          </a:p>
          <a:p>
            <a:pPr marL="340360" marR="0" lvl="0" indent="-327660" algn="l" rtl="0">
              <a:lnSpc>
                <a:spcPct val="115750"/>
              </a:lnSpc>
              <a:spcBef>
                <a:spcPts val="795"/>
              </a:spcBef>
              <a:spcAft>
                <a:spcPts val="0"/>
              </a:spcAft>
              <a:buSzPts val="2000"/>
              <a:buFont typeface="Noto Sans Symbols"/>
              <a:buChar char="❑"/>
            </a:pPr>
            <a:r>
              <a:rPr lang="en-US" sz="2000" b="1">
                <a:latin typeface="Times New Roman"/>
                <a:ea typeface="Times New Roman"/>
                <a:cs typeface="Times New Roman"/>
                <a:sym typeface="Times New Roman"/>
              </a:rPr>
              <a:t>Calculate Cyclomatic</a:t>
            </a:r>
            <a:endParaRPr sz="2000">
              <a:latin typeface="Times New Roman"/>
              <a:ea typeface="Times New Roman"/>
              <a:cs typeface="Times New Roman"/>
              <a:sym typeface="Times New Roman"/>
            </a:endParaRPr>
          </a:p>
          <a:p>
            <a:pPr marL="340360" marR="0" lvl="0" indent="0" algn="l" rtl="0">
              <a:lnSpc>
                <a:spcPct val="115750"/>
              </a:lnSpc>
              <a:spcBef>
                <a:spcPts val="0"/>
              </a:spcBef>
              <a:spcAft>
                <a:spcPts val="0"/>
              </a:spcAft>
              <a:buNone/>
            </a:pPr>
            <a:r>
              <a:rPr lang="en-US" sz="2000" b="1">
                <a:latin typeface="Times New Roman"/>
                <a:ea typeface="Times New Roman"/>
                <a:cs typeface="Times New Roman"/>
                <a:sym typeface="Times New Roman"/>
              </a:rPr>
              <a:t>Complexity</a:t>
            </a:r>
            <a:endParaRPr sz="2000">
              <a:latin typeface="Times New Roman"/>
              <a:ea typeface="Times New Roman"/>
              <a:cs typeface="Times New Roman"/>
              <a:sym typeface="Times New Roman"/>
            </a:endParaRPr>
          </a:p>
          <a:p>
            <a:pPr marL="340360" marR="0" lvl="0" indent="-327660" algn="l" rtl="0">
              <a:lnSpc>
                <a:spcPct val="100000"/>
              </a:lnSpc>
              <a:spcBef>
                <a:spcPts val="790"/>
              </a:spcBef>
              <a:spcAft>
                <a:spcPts val="0"/>
              </a:spcAft>
              <a:buSzPts val="2000"/>
              <a:buFont typeface="Noto Sans Symbols"/>
              <a:buChar char="❑"/>
            </a:pPr>
            <a:r>
              <a:rPr lang="en-US" sz="2000" b="1">
                <a:latin typeface="Times New Roman"/>
                <a:ea typeface="Times New Roman"/>
                <a:cs typeface="Times New Roman"/>
                <a:sym typeface="Times New Roman"/>
              </a:rPr>
              <a:t>Find independent paths.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rotWithShape="1">
          <a:blip r:embed="rId3">
            <a:alphaModFix/>
          </a:blip>
          <a:srcRect/>
          <a:stretch/>
        </p:blipFill>
        <p:spPr>
          <a:xfrm>
            <a:off x="457200" y="344424"/>
            <a:ext cx="3724655" cy="650748"/>
          </a:xfrm>
          <a:prstGeom prst="rect">
            <a:avLst/>
          </a:prstGeom>
          <a:noFill/>
          <a:ln>
            <a:noFill/>
          </a:ln>
        </p:spPr>
      </p:pic>
      <p:sp>
        <p:nvSpPr>
          <p:cNvPr id="651" name="Google Shape;651;p64"/>
          <p:cNvSpPr txBox="1">
            <a:spLocks noGrp="1"/>
          </p:cNvSpPr>
          <p:nvPr>
            <p:ph type="title"/>
          </p:nvPr>
        </p:nvSpPr>
        <p:spPr>
          <a:xfrm>
            <a:off x="681024" y="424688"/>
            <a:ext cx="324485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Control Flow Graph</a:t>
            </a:r>
            <a:endParaRPr sz="3000"/>
          </a:p>
        </p:txBody>
      </p:sp>
      <p:pic>
        <p:nvPicPr>
          <p:cNvPr id="652" name="Google Shape;652;p64"/>
          <p:cNvPicPr preferRelativeResize="0"/>
          <p:nvPr/>
        </p:nvPicPr>
        <p:blipFill rotWithShape="1">
          <a:blip r:embed="rId4">
            <a:alphaModFix/>
          </a:blip>
          <a:srcRect/>
          <a:stretch/>
        </p:blipFill>
        <p:spPr>
          <a:xfrm>
            <a:off x="4495800" y="1219200"/>
            <a:ext cx="4085197" cy="5129784"/>
          </a:xfrm>
          <a:prstGeom prst="rect">
            <a:avLst/>
          </a:prstGeom>
          <a:noFill/>
          <a:ln>
            <a:noFill/>
          </a:ln>
        </p:spPr>
      </p:pic>
      <p:pic>
        <p:nvPicPr>
          <p:cNvPr id="653" name="Google Shape;653;p64"/>
          <p:cNvPicPr preferRelativeResize="0"/>
          <p:nvPr/>
        </p:nvPicPr>
        <p:blipFill rotWithShape="1">
          <a:blip r:embed="rId5">
            <a:alphaModFix/>
          </a:blip>
          <a:srcRect/>
          <a:stretch/>
        </p:blipFill>
        <p:spPr>
          <a:xfrm>
            <a:off x="228600" y="990600"/>
            <a:ext cx="3962400" cy="5486400"/>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65"/>
          <p:cNvPicPr preferRelativeResize="0"/>
          <p:nvPr/>
        </p:nvPicPr>
        <p:blipFill rotWithShape="1">
          <a:blip r:embed="rId3">
            <a:alphaModFix/>
          </a:blip>
          <a:srcRect/>
          <a:stretch/>
        </p:blipFill>
        <p:spPr>
          <a:xfrm>
            <a:off x="1194028" y="1447800"/>
            <a:ext cx="6194854" cy="4968875"/>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66"/>
          <p:cNvPicPr preferRelativeResize="0"/>
          <p:nvPr/>
        </p:nvPicPr>
        <p:blipFill rotWithShape="1">
          <a:blip r:embed="rId3">
            <a:alphaModFix/>
          </a:blip>
          <a:srcRect/>
          <a:stretch/>
        </p:blipFill>
        <p:spPr>
          <a:xfrm>
            <a:off x="457200" y="344424"/>
            <a:ext cx="3051048" cy="650748"/>
          </a:xfrm>
          <a:prstGeom prst="rect">
            <a:avLst/>
          </a:prstGeom>
          <a:noFill/>
          <a:ln>
            <a:noFill/>
          </a:ln>
        </p:spPr>
      </p:pic>
      <p:sp>
        <p:nvSpPr>
          <p:cNvPr id="664" name="Google Shape;664;p66"/>
          <p:cNvSpPr txBox="1">
            <a:spLocks noGrp="1"/>
          </p:cNvSpPr>
          <p:nvPr>
            <p:ph type="title"/>
          </p:nvPr>
        </p:nvSpPr>
        <p:spPr>
          <a:xfrm>
            <a:off x="681024" y="424688"/>
            <a:ext cx="2572385"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DD Path Graph</a:t>
            </a:r>
            <a:endParaRPr sz="3000"/>
          </a:p>
        </p:txBody>
      </p:sp>
      <p:pic>
        <p:nvPicPr>
          <p:cNvPr id="665" name="Google Shape;665;p66"/>
          <p:cNvPicPr preferRelativeResize="0"/>
          <p:nvPr/>
        </p:nvPicPr>
        <p:blipFill rotWithShape="1">
          <a:blip r:embed="rId4">
            <a:alphaModFix/>
          </a:blip>
          <a:srcRect/>
          <a:stretch/>
        </p:blipFill>
        <p:spPr>
          <a:xfrm>
            <a:off x="1113012" y="1106550"/>
            <a:ext cx="6899488" cy="5294249"/>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67"/>
          <p:cNvPicPr preferRelativeResize="0"/>
          <p:nvPr/>
        </p:nvPicPr>
        <p:blipFill rotWithShape="1">
          <a:blip r:embed="rId3">
            <a:alphaModFix/>
          </a:blip>
          <a:srcRect/>
          <a:stretch/>
        </p:blipFill>
        <p:spPr>
          <a:xfrm>
            <a:off x="457200" y="344424"/>
            <a:ext cx="3579876" cy="650748"/>
          </a:xfrm>
          <a:prstGeom prst="rect">
            <a:avLst/>
          </a:prstGeom>
          <a:noFill/>
          <a:ln>
            <a:noFill/>
          </a:ln>
        </p:spPr>
      </p:pic>
      <p:sp>
        <p:nvSpPr>
          <p:cNvPr id="671" name="Google Shape;671;p67"/>
          <p:cNvSpPr txBox="1">
            <a:spLocks noGrp="1"/>
          </p:cNvSpPr>
          <p:nvPr>
            <p:ph type="title"/>
          </p:nvPr>
        </p:nvSpPr>
        <p:spPr>
          <a:xfrm>
            <a:off x="681024" y="424688"/>
            <a:ext cx="310515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Independent Paths</a:t>
            </a:r>
            <a:endParaRPr sz="3000"/>
          </a:p>
        </p:txBody>
      </p:sp>
      <p:pic>
        <p:nvPicPr>
          <p:cNvPr id="672" name="Google Shape;672;p67"/>
          <p:cNvPicPr preferRelativeResize="0"/>
          <p:nvPr/>
        </p:nvPicPr>
        <p:blipFill rotWithShape="1">
          <a:blip r:embed="rId4">
            <a:alphaModFix/>
          </a:blip>
          <a:srcRect/>
          <a:stretch/>
        </p:blipFill>
        <p:spPr>
          <a:xfrm>
            <a:off x="810408" y="1592772"/>
            <a:ext cx="7817047" cy="4473689"/>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68"/>
          <p:cNvPicPr preferRelativeResize="0"/>
          <p:nvPr/>
        </p:nvPicPr>
        <p:blipFill rotWithShape="1">
          <a:blip r:embed="rId3">
            <a:alphaModFix/>
          </a:blip>
          <a:srcRect/>
          <a:stretch/>
        </p:blipFill>
        <p:spPr>
          <a:xfrm>
            <a:off x="457200" y="344424"/>
            <a:ext cx="5637276" cy="650748"/>
          </a:xfrm>
          <a:prstGeom prst="rect">
            <a:avLst/>
          </a:prstGeom>
          <a:noFill/>
          <a:ln>
            <a:noFill/>
          </a:ln>
        </p:spPr>
      </p:pic>
      <p:sp>
        <p:nvSpPr>
          <p:cNvPr id="678" name="Google Shape;678;p68"/>
          <p:cNvSpPr txBox="1">
            <a:spLocks noGrp="1"/>
          </p:cNvSpPr>
          <p:nvPr>
            <p:ph type="title"/>
          </p:nvPr>
        </p:nvSpPr>
        <p:spPr>
          <a:xfrm>
            <a:off x="681024" y="424688"/>
            <a:ext cx="516255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Check the feasibility of the path</a:t>
            </a:r>
            <a:endParaRPr sz="3000"/>
          </a:p>
        </p:txBody>
      </p:sp>
      <p:pic>
        <p:nvPicPr>
          <p:cNvPr id="679" name="Google Shape;679;p68"/>
          <p:cNvPicPr preferRelativeResize="0"/>
          <p:nvPr/>
        </p:nvPicPr>
        <p:blipFill rotWithShape="1">
          <a:blip r:embed="rId4">
            <a:alphaModFix/>
          </a:blip>
          <a:srcRect/>
          <a:stretch/>
        </p:blipFill>
        <p:spPr>
          <a:xfrm>
            <a:off x="2502159" y="1418924"/>
            <a:ext cx="2975428" cy="4852736"/>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pSp>
        <p:nvGrpSpPr>
          <p:cNvPr id="121" name="Google Shape;121;p12"/>
          <p:cNvGrpSpPr/>
          <p:nvPr/>
        </p:nvGrpSpPr>
        <p:grpSpPr>
          <a:xfrm>
            <a:off x="502920" y="413004"/>
            <a:ext cx="6515100" cy="522732"/>
            <a:chOff x="502920" y="413004"/>
            <a:chExt cx="6515100" cy="522732"/>
          </a:xfrm>
        </p:grpSpPr>
        <p:pic>
          <p:nvPicPr>
            <p:cNvPr id="122" name="Google Shape;122;p12"/>
            <p:cNvPicPr preferRelativeResize="0"/>
            <p:nvPr/>
          </p:nvPicPr>
          <p:blipFill rotWithShape="1">
            <a:blip r:embed="rId3">
              <a:alphaModFix/>
            </a:blip>
            <a:srcRect/>
            <a:stretch/>
          </p:blipFill>
          <p:spPr>
            <a:xfrm>
              <a:off x="502920" y="413004"/>
              <a:ext cx="3288791" cy="522732"/>
            </a:xfrm>
            <a:prstGeom prst="rect">
              <a:avLst/>
            </a:prstGeom>
            <a:noFill/>
            <a:ln>
              <a:noFill/>
            </a:ln>
          </p:spPr>
        </p:pic>
        <p:pic>
          <p:nvPicPr>
            <p:cNvPr id="123" name="Google Shape;123;p12"/>
            <p:cNvPicPr preferRelativeResize="0"/>
            <p:nvPr/>
          </p:nvPicPr>
          <p:blipFill rotWithShape="1">
            <a:blip r:embed="rId4">
              <a:alphaModFix/>
            </a:blip>
            <a:srcRect/>
            <a:stretch/>
          </p:blipFill>
          <p:spPr>
            <a:xfrm>
              <a:off x="3383279" y="413004"/>
              <a:ext cx="510539" cy="522732"/>
            </a:xfrm>
            <a:prstGeom prst="rect">
              <a:avLst/>
            </a:prstGeom>
            <a:noFill/>
            <a:ln>
              <a:noFill/>
            </a:ln>
          </p:spPr>
        </p:pic>
        <p:pic>
          <p:nvPicPr>
            <p:cNvPr id="124" name="Google Shape;124;p12"/>
            <p:cNvPicPr preferRelativeResize="0"/>
            <p:nvPr/>
          </p:nvPicPr>
          <p:blipFill rotWithShape="1">
            <a:blip r:embed="rId5">
              <a:alphaModFix/>
            </a:blip>
            <a:srcRect/>
            <a:stretch/>
          </p:blipFill>
          <p:spPr>
            <a:xfrm>
              <a:off x="3485388" y="413004"/>
              <a:ext cx="3532632" cy="522732"/>
            </a:xfrm>
            <a:prstGeom prst="rect">
              <a:avLst/>
            </a:prstGeom>
            <a:noFill/>
            <a:ln>
              <a:noFill/>
            </a:ln>
          </p:spPr>
        </p:pic>
      </p:grpSp>
      <p:sp>
        <p:nvSpPr>
          <p:cNvPr id="125" name="Google Shape;125;p12"/>
          <p:cNvSpPr txBox="1">
            <a:spLocks noGrp="1"/>
          </p:cNvSpPr>
          <p:nvPr>
            <p:ph type="title"/>
          </p:nvPr>
        </p:nvSpPr>
        <p:spPr>
          <a:xfrm>
            <a:off x="681024" y="473455"/>
            <a:ext cx="606107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Traditional White Box-Based Software Testing</a:t>
            </a:r>
            <a:endParaRPr sz="2400"/>
          </a:p>
        </p:txBody>
      </p:sp>
      <p:sp>
        <p:nvSpPr>
          <p:cNvPr id="126" name="Google Shape;126;p12"/>
          <p:cNvSpPr txBox="1"/>
          <p:nvPr/>
        </p:nvSpPr>
        <p:spPr>
          <a:xfrm>
            <a:off x="735279" y="1604009"/>
            <a:ext cx="7383780" cy="3977004"/>
          </a:xfrm>
          <a:prstGeom prst="rect">
            <a:avLst/>
          </a:prstGeom>
          <a:noFill/>
          <a:ln>
            <a:noFill/>
          </a:ln>
        </p:spPr>
        <p:txBody>
          <a:bodyPr spcFirstLastPara="1" wrap="square" lIns="0" tIns="13325" rIns="0" bIns="0" anchor="t" anchorCtr="0">
            <a:spAutoFit/>
          </a:bodyPr>
          <a:lstStyle/>
          <a:p>
            <a:pPr marL="340360" marR="0" lvl="0" indent="-327660" algn="l" rtl="0">
              <a:lnSpc>
                <a:spcPct val="100000"/>
              </a:lnSpc>
              <a:spcBef>
                <a:spcPts val="0"/>
              </a:spcBef>
              <a:spcAft>
                <a:spcPts val="0"/>
              </a:spcAft>
              <a:buClr>
                <a:srgbClr val="000000"/>
              </a:buClr>
              <a:buSzPts val="2000"/>
              <a:buFont typeface="Noto Sans Symbols"/>
              <a:buChar char="❑"/>
            </a:pPr>
            <a:r>
              <a:rPr lang="en-US" sz="2000" b="1">
                <a:solidFill>
                  <a:srgbClr val="FF0000"/>
                </a:solidFill>
                <a:latin typeface="Times New Roman"/>
                <a:ea typeface="Times New Roman"/>
                <a:cs typeface="Times New Roman"/>
                <a:sym typeface="Times New Roman"/>
              </a:rPr>
              <a:t>Test Model: </a:t>
            </a:r>
            <a:r>
              <a:rPr lang="en-US" sz="2000" b="1">
                <a:latin typeface="Times New Roman"/>
                <a:ea typeface="Times New Roman"/>
                <a:cs typeface="Times New Roman"/>
                <a:sym typeface="Times New Roman"/>
              </a:rPr>
              <a:t>control program chart (graph)</a:t>
            </a:r>
            <a:endParaRPr sz="2000">
              <a:latin typeface="Times New Roman"/>
              <a:ea typeface="Times New Roman"/>
              <a:cs typeface="Times New Roman"/>
              <a:sym typeface="Times New Roman"/>
            </a:endParaRPr>
          </a:p>
          <a:p>
            <a:pPr marL="0" marR="0" lvl="0" indent="0" algn="l" rtl="0">
              <a:lnSpc>
                <a:spcPct val="100000"/>
              </a:lnSpc>
              <a:spcBef>
                <a:spcPts val="30"/>
              </a:spcBef>
              <a:spcAft>
                <a:spcPts val="0"/>
              </a:spcAft>
              <a:buSzPts val="2600"/>
              <a:buFont typeface="Noto Sans Symbols"/>
              <a:buNone/>
            </a:pPr>
            <a:endParaRPr sz="2600">
              <a:latin typeface="Times New Roman"/>
              <a:ea typeface="Times New Roman"/>
              <a:cs typeface="Times New Roman"/>
              <a:sym typeface="Times New Roman"/>
            </a:endParaRPr>
          </a:p>
          <a:p>
            <a:pPr marL="340360" marR="0" lvl="0" indent="-327660" algn="l" rtl="0">
              <a:lnSpc>
                <a:spcPct val="115750"/>
              </a:lnSpc>
              <a:spcBef>
                <a:spcPts val="0"/>
              </a:spcBef>
              <a:spcAft>
                <a:spcPts val="0"/>
              </a:spcAft>
              <a:buClr>
                <a:srgbClr val="000000"/>
              </a:buClr>
              <a:buSzPts val="2000"/>
              <a:buFont typeface="Noto Sans Symbols"/>
              <a:buChar char="❑"/>
            </a:pPr>
            <a:r>
              <a:rPr lang="en-US" sz="2000" b="1">
                <a:solidFill>
                  <a:srgbClr val="FF0000"/>
                </a:solidFill>
                <a:latin typeface="Times New Roman"/>
                <a:ea typeface="Times New Roman"/>
                <a:cs typeface="Times New Roman"/>
                <a:sym typeface="Times New Roman"/>
              </a:rPr>
              <a:t>Test case design:</a:t>
            </a:r>
            <a:endParaRPr sz="2000">
              <a:latin typeface="Times New Roman"/>
              <a:ea typeface="Times New Roman"/>
              <a:cs typeface="Times New Roman"/>
              <a:sym typeface="Times New Roman"/>
            </a:endParaRPr>
          </a:p>
          <a:p>
            <a:pPr marL="932814" marR="0" lvl="0" indent="0" algn="l" rtl="0">
              <a:lnSpc>
                <a:spcPct val="111749"/>
              </a:lnSpc>
              <a:spcBef>
                <a:spcPts val="0"/>
              </a:spcBef>
              <a:spcAft>
                <a:spcPts val="0"/>
              </a:spcAft>
              <a:buNone/>
            </a:pPr>
            <a:r>
              <a:rPr lang="en-US" sz="2000" b="1">
                <a:latin typeface="Times New Roman"/>
                <a:ea typeface="Times New Roman"/>
                <a:cs typeface="Times New Roman"/>
                <a:sym typeface="Times New Roman"/>
              </a:rPr>
              <a:t>Various white-box testing methods generate test cases</a:t>
            </a:r>
            <a:endParaRPr sz="2000">
              <a:latin typeface="Times New Roman"/>
              <a:ea typeface="Times New Roman"/>
              <a:cs typeface="Times New Roman"/>
              <a:sym typeface="Times New Roman"/>
            </a:endParaRPr>
          </a:p>
          <a:p>
            <a:pPr marL="932814" marR="0" lvl="0" indent="0" algn="l" rtl="0">
              <a:lnSpc>
                <a:spcPct val="115750"/>
              </a:lnSpc>
              <a:spcBef>
                <a:spcPts val="0"/>
              </a:spcBef>
              <a:spcAft>
                <a:spcPts val="0"/>
              </a:spcAft>
              <a:buNone/>
            </a:pPr>
            <a:r>
              <a:rPr lang="en-US" sz="2000" b="1">
                <a:latin typeface="Times New Roman"/>
                <a:ea typeface="Times New Roman"/>
                <a:cs typeface="Times New Roman"/>
                <a:sym typeface="Times New Roman"/>
              </a:rPr>
              <a:t>based on a given control program graph for a program</a:t>
            </a:r>
            <a:endParaRPr sz="2000">
              <a:latin typeface="Times New Roman"/>
              <a:ea typeface="Times New Roman"/>
              <a:cs typeface="Times New Roman"/>
              <a:sym typeface="Times New Roman"/>
            </a:endParaRPr>
          </a:p>
          <a:p>
            <a:pPr marL="340360" marR="0" lvl="0" indent="-327660" algn="l" rtl="0">
              <a:lnSpc>
                <a:spcPct val="115750"/>
              </a:lnSpc>
              <a:spcBef>
                <a:spcPts val="795"/>
              </a:spcBef>
              <a:spcAft>
                <a:spcPts val="0"/>
              </a:spcAft>
              <a:buClr>
                <a:srgbClr val="000000"/>
              </a:buClr>
              <a:buSzPts val="2000"/>
              <a:buFont typeface="Noto Sans Symbols"/>
              <a:buChar char="❑"/>
            </a:pPr>
            <a:r>
              <a:rPr lang="en-US" sz="2000" b="1">
                <a:solidFill>
                  <a:srgbClr val="FF0000"/>
                </a:solidFill>
                <a:latin typeface="Times New Roman"/>
                <a:ea typeface="Times New Roman"/>
                <a:cs typeface="Times New Roman"/>
                <a:sym typeface="Times New Roman"/>
              </a:rPr>
              <a:t>The goal is to:</a:t>
            </a:r>
            <a:endParaRPr sz="2000">
              <a:latin typeface="Times New Roman"/>
              <a:ea typeface="Times New Roman"/>
              <a:cs typeface="Times New Roman"/>
              <a:sym typeface="Times New Roman"/>
            </a:endParaRPr>
          </a:p>
          <a:p>
            <a:pPr marL="932814" marR="513080" lvl="1" indent="-127000" algn="l" rtl="0">
              <a:lnSpc>
                <a:spcPct val="111500"/>
              </a:lnSpc>
              <a:spcBef>
                <a:spcPts val="130"/>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Guarantee that all independent paths within a module  have been exercised at least once.</a:t>
            </a:r>
            <a:endParaRPr sz="2000" b="0" i="0" u="none" strike="noStrike" cap="none">
              <a:latin typeface="Times New Roman"/>
              <a:ea typeface="Times New Roman"/>
              <a:cs typeface="Times New Roman"/>
              <a:sym typeface="Times New Roman"/>
            </a:endParaRPr>
          </a:p>
          <a:p>
            <a:pPr marL="1079500" marR="0" lvl="1" indent="-147319" algn="l" rtl="0">
              <a:lnSpc>
                <a:spcPct val="105250"/>
              </a:lnSpc>
              <a:spcBef>
                <a:spcPts val="0"/>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Exercise all logical decisions one their true and false sides.</a:t>
            </a:r>
            <a:endParaRPr sz="2000" b="0" i="0" u="none" strike="noStrike" cap="none">
              <a:latin typeface="Times New Roman"/>
              <a:ea typeface="Times New Roman"/>
              <a:cs typeface="Times New Roman"/>
              <a:sym typeface="Times New Roman"/>
            </a:endParaRPr>
          </a:p>
          <a:p>
            <a:pPr marL="932814" marR="601345" lvl="1" indent="-127000" algn="l" rtl="0">
              <a:lnSpc>
                <a:spcPct val="111500"/>
              </a:lnSpc>
              <a:spcBef>
                <a:spcPts val="135"/>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Execute all loops at their boundaries and within their  operational bounds.</a:t>
            </a:r>
            <a:endParaRPr sz="2000" b="0" i="0" u="none" strike="noStrike" cap="none">
              <a:latin typeface="Times New Roman"/>
              <a:ea typeface="Times New Roman"/>
              <a:cs typeface="Times New Roman"/>
              <a:sym typeface="Times New Roman"/>
            </a:endParaRPr>
          </a:p>
          <a:p>
            <a:pPr marL="1079500" marR="0" lvl="1" indent="-147319" algn="l" rtl="0">
              <a:lnSpc>
                <a:spcPct val="105250"/>
              </a:lnSpc>
              <a:spcBef>
                <a:spcPts val="0"/>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Exercise internal data structures to assure their validity.</a:t>
            </a:r>
            <a:endParaRPr sz="2000" b="0" i="0" u="none" strike="noStrike" cap="none">
              <a:latin typeface="Times New Roman"/>
              <a:ea typeface="Times New Roman"/>
              <a:cs typeface="Times New Roman"/>
              <a:sym typeface="Times New Roman"/>
            </a:endParaRPr>
          </a:p>
          <a:p>
            <a:pPr marL="1079500" marR="0" lvl="1" indent="-147319" algn="l" rtl="0">
              <a:lnSpc>
                <a:spcPct val="115750"/>
              </a:lnSpc>
              <a:spcBef>
                <a:spcPts val="0"/>
              </a:spcBef>
              <a:spcAft>
                <a:spcPts val="0"/>
              </a:spcAft>
              <a:buSzPts val="2000"/>
              <a:buFont typeface="Times New Roman"/>
              <a:buChar char="-"/>
            </a:pPr>
            <a:r>
              <a:rPr lang="en-US" sz="2000" b="1" i="0" u="none" strike="noStrike" cap="none">
                <a:latin typeface="Times New Roman"/>
                <a:ea typeface="Times New Roman"/>
                <a:cs typeface="Times New Roman"/>
                <a:sym typeface="Times New Roman"/>
              </a:rPr>
              <a:t>Exercise all data define and use paths.</a:t>
            </a:r>
            <a:endParaRPr sz="2000" b="0" i="0" u="none" strike="noStrike"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69"/>
          <p:cNvPicPr preferRelativeResize="0"/>
          <p:nvPr/>
        </p:nvPicPr>
        <p:blipFill rotWithShape="1">
          <a:blip r:embed="rId3">
            <a:alphaModFix/>
          </a:blip>
          <a:srcRect/>
          <a:stretch/>
        </p:blipFill>
        <p:spPr>
          <a:xfrm>
            <a:off x="457200" y="344424"/>
            <a:ext cx="3579876" cy="650748"/>
          </a:xfrm>
          <a:prstGeom prst="rect">
            <a:avLst/>
          </a:prstGeom>
          <a:noFill/>
          <a:ln>
            <a:noFill/>
          </a:ln>
        </p:spPr>
      </p:pic>
      <p:sp>
        <p:nvSpPr>
          <p:cNvPr id="685" name="Google Shape;685;p69"/>
          <p:cNvSpPr txBox="1">
            <a:spLocks noGrp="1"/>
          </p:cNvSpPr>
          <p:nvPr>
            <p:ph type="title"/>
          </p:nvPr>
        </p:nvSpPr>
        <p:spPr>
          <a:xfrm>
            <a:off x="681024" y="424688"/>
            <a:ext cx="310515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Independent Paths</a:t>
            </a:r>
            <a:endParaRPr sz="3000"/>
          </a:p>
        </p:txBody>
      </p:sp>
      <p:pic>
        <p:nvPicPr>
          <p:cNvPr id="686" name="Google Shape;686;p69"/>
          <p:cNvPicPr preferRelativeResize="0"/>
          <p:nvPr/>
        </p:nvPicPr>
        <p:blipFill rotWithShape="1">
          <a:blip r:embed="rId4">
            <a:alphaModFix/>
          </a:blip>
          <a:srcRect/>
          <a:stretch/>
        </p:blipFill>
        <p:spPr>
          <a:xfrm>
            <a:off x="860972" y="1390714"/>
            <a:ext cx="7057696" cy="4286492"/>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70"/>
          <p:cNvPicPr preferRelativeResize="0"/>
          <p:nvPr/>
        </p:nvPicPr>
        <p:blipFill rotWithShape="1">
          <a:blip r:embed="rId3">
            <a:alphaModFix/>
          </a:blip>
          <a:srcRect/>
          <a:stretch/>
        </p:blipFill>
        <p:spPr>
          <a:xfrm>
            <a:off x="946855" y="1594273"/>
            <a:ext cx="6406326" cy="4381500"/>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6" name="Google Shape;696;p71"/>
          <p:cNvPicPr preferRelativeResize="0"/>
          <p:nvPr/>
        </p:nvPicPr>
        <p:blipFill rotWithShape="1">
          <a:blip r:embed="rId3">
            <a:alphaModFix/>
          </a:blip>
          <a:srcRect/>
          <a:stretch/>
        </p:blipFill>
        <p:spPr>
          <a:xfrm>
            <a:off x="457200" y="344424"/>
            <a:ext cx="4806696" cy="650748"/>
          </a:xfrm>
          <a:prstGeom prst="rect">
            <a:avLst/>
          </a:prstGeom>
          <a:noFill/>
          <a:ln>
            <a:noFill/>
          </a:ln>
        </p:spPr>
      </p:pic>
      <p:sp>
        <p:nvSpPr>
          <p:cNvPr id="697" name="Google Shape;697;p71"/>
          <p:cNvSpPr txBox="1">
            <a:spLocks noGrp="1"/>
          </p:cNvSpPr>
          <p:nvPr>
            <p:ph type="title"/>
          </p:nvPr>
        </p:nvSpPr>
        <p:spPr>
          <a:xfrm>
            <a:off x="681024" y="424688"/>
            <a:ext cx="433197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Finding Independent Path</a:t>
            </a:r>
            <a:endParaRPr sz="3000"/>
          </a:p>
        </p:txBody>
      </p:sp>
      <p:sp>
        <p:nvSpPr>
          <p:cNvPr id="698" name="Google Shape;698;p71"/>
          <p:cNvSpPr txBox="1">
            <a:spLocks noGrp="1"/>
          </p:cNvSpPr>
          <p:nvPr>
            <p:ph type="body" idx="1"/>
          </p:nvPr>
        </p:nvSpPr>
        <p:spPr>
          <a:xfrm>
            <a:off x="719505" y="1604009"/>
            <a:ext cx="7704988" cy="3937635"/>
          </a:xfrm>
          <a:prstGeom prst="rect">
            <a:avLst/>
          </a:prstGeom>
          <a:noFill/>
          <a:ln>
            <a:noFill/>
          </a:ln>
        </p:spPr>
        <p:txBody>
          <a:bodyPr spcFirstLastPara="1" wrap="square" lIns="0" tIns="40625" rIns="0" bIns="0" anchor="t" anchorCtr="0">
            <a:spAutoFit/>
          </a:bodyPr>
          <a:lstStyle/>
          <a:p>
            <a:pPr marL="354965" marR="261620" lvl="0" indent="-327660" algn="l" rtl="0">
              <a:lnSpc>
                <a:spcPct val="111500"/>
              </a:lnSpc>
              <a:spcBef>
                <a:spcPts val="0"/>
              </a:spcBef>
              <a:spcAft>
                <a:spcPts val="0"/>
              </a:spcAft>
              <a:buClr>
                <a:schemeClr val="dk1"/>
              </a:buClr>
              <a:buSzPts val="2000"/>
              <a:buFont typeface="Noto Sans Symbols"/>
              <a:buChar char="❑"/>
            </a:pPr>
            <a:r>
              <a:rPr lang="en-US"/>
              <a:t>To find these paths, McCabe developed a procedure known as the  baseline method</a:t>
            </a:r>
            <a:endParaRPr/>
          </a:p>
          <a:p>
            <a:pPr marL="355600" lvl="0" indent="-327660" algn="l" rtl="0">
              <a:lnSpc>
                <a:spcPct val="100000"/>
              </a:lnSpc>
              <a:spcBef>
                <a:spcPts val="745"/>
              </a:spcBef>
              <a:spcAft>
                <a:spcPts val="0"/>
              </a:spcAft>
              <a:buClr>
                <a:schemeClr val="dk1"/>
              </a:buClr>
              <a:buSzPts val="2000"/>
              <a:buFont typeface="Noto Sans Symbols"/>
              <a:buChar char="❑"/>
            </a:pPr>
            <a:r>
              <a:rPr lang="en-US"/>
              <a:t>The procedure works by starting at the source node.</a:t>
            </a:r>
            <a:endParaRPr/>
          </a:p>
          <a:p>
            <a:pPr marL="354965" marR="748030" lvl="0" indent="-327660" algn="l" rtl="0">
              <a:lnSpc>
                <a:spcPct val="111500"/>
              </a:lnSpc>
              <a:spcBef>
                <a:spcPts val="1010"/>
              </a:spcBef>
              <a:spcAft>
                <a:spcPts val="0"/>
              </a:spcAft>
              <a:buClr>
                <a:schemeClr val="dk1"/>
              </a:buClr>
              <a:buSzPts val="2000"/>
              <a:buFont typeface="Noto Sans Symbols"/>
              <a:buChar char="❑"/>
            </a:pPr>
            <a:r>
              <a:rPr lang="en-US"/>
              <a:t>From here, the leftmost path is followed until the sink node is  reached.</a:t>
            </a:r>
            <a:endParaRPr/>
          </a:p>
          <a:p>
            <a:pPr marL="354965" marR="5080" lvl="0" indent="-327660" algn="l" rtl="0">
              <a:lnSpc>
                <a:spcPct val="93000"/>
              </a:lnSpc>
              <a:spcBef>
                <a:spcPts val="915"/>
              </a:spcBef>
              <a:spcAft>
                <a:spcPts val="0"/>
              </a:spcAft>
              <a:buClr>
                <a:schemeClr val="dk1"/>
              </a:buClr>
              <a:buSzPts val="2000"/>
              <a:buFont typeface="Noto Sans Symbols"/>
              <a:buChar char="❑"/>
            </a:pPr>
            <a:r>
              <a:rPr lang="en-US"/>
              <a:t>If we take the example in Figure 1.7, this provides us with the path  </a:t>
            </a:r>
            <a:r>
              <a:rPr lang="en-US">
                <a:solidFill>
                  <a:srgbClr val="FF0000"/>
                </a:solidFill>
              </a:rPr>
              <a:t>Src-A, B, D, E, F, H, J, K, M, N, O-Snk</a:t>
            </a:r>
            <a:r>
              <a:rPr lang="en-US"/>
              <a:t>. We then repeatedly retrace  this path from the source node, but change our decisions at every  node with out-degree &gt;= 2, starting with the </a:t>
            </a:r>
            <a:r>
              <a:rPr lang="en-US">
                <a:solidFill>
                  <a:srgbClr val="00AF50"/>
                </a:solidFill>
              </a:rPr>
              <a:t>decision node lowest in  the path</a:t>
            </a:r>
            <a:r>
              <a:rPr lang="en-US"/>
              <a:t>.</a:t>
            </a:r>
            <a:endParaRPr/>
          </a:p>
          <a:p>
            <a:pPr marL="847725" marR="45085" lvl="1" indent="-328294" algn="l" rtl="0">
              <a:lnSpc>
                <a:spcPct val="111500"/>
              </a:lnSpc>
              <a:spcBef>
                <a:spcPts val="1010"/>
              </a:spcBef>
              <a:spcAft>
                <a:spcPts val="0"/>
              </a:spcAft>
              <a:buSzPts val="1600"/>
              <a:buFont typeface="Noto Sans Symbols"/>
              <a:buChar char="●"/>
            </a:pPr>
            <a:r>
              <a:rPr lang="en-US" sz="2000">
                <a:latin typeface="Times New Roman"/>
                <a:ea typeface="Times New Roman"/>
                <a:cs typeface="Times New Roman"/>
                <a:sym typeface="Times New Roman"/>
              </a:rPr>
              <a:t>For example, the next path would be </a:t>
            </a:r>
            <a:r>
              <a:rPr lang="en-US" sz="2000" b="1">
                <a:solidFill>
                  <a:srgbClr val="FF0000"/>
                </a:solidFill>
                <a:latin typeface="Times New Roman"/>
                <a:ea typeface="Times New Roman"/>
                <a:cs typeface="Times New Roman"/>
                <a:sym typeface="Times New Roman"/>
              </a:rPr>
              <a:t>Src-A, B, D, E, F, H, J, L, M,  N, O-Snk </a:t>
            </a:r>
            <a:r>
              <a:rPr lang="en-US" sz="2000">
                <a:latin typeface="Times New Roman"/>
                <a:ea typeface="Times New Roman"/>
                <a:cs typeface="Times New Roman"/>
                <a:sym typeface="Times New Roman"/>
              </a:rPr>
              <a:t>as the decision at node </a:t>
            </a:r>
            <a:r>
              <a:rPr lang="en-US" sz="2000" b="1">
                <a:latin typeface="Times New Roman"/>
                <a:ea typeface="Times New Roman"/>
                <a:cs typeface="Times New Roman"/>
                <a:sym typeface="Times New Roman"/>
              </a:rPr>
              <a:t>J </a:t>
            </a:r>
            <a:r>
              <a:rPr lang="en-US" sz="2000">
                <a:latin typeface="Times New Roman"/>
                <a:ea typeface="Times New Roman"/>
                <a:cs typeface="Times New Roman"/>
                <a:sym typeface="Times New Roman"/>
              </a:rPr>
              <a:t>would be „flipped‟.</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pic>
        <p:nvPicPr>
          <p:cNvPr id="703" name="Google Shape;703;p72"/>
          <p:cNvPicPr preferRelativeResize="0"/>
          <p:nvPr/>
        </p:nvPicPr>
        <p:blipFill rotWithShape="1">
          <a:blip r:embed="rId3">
            <a:alphaModFix/>
          </a:blip>
          <a:srcRect/>
          <a:stretch/>
        </p:blipFill>
        <p:spPr>
          <a:xfrm>
            <a:off x="457200" y="344424"/>
            <a:ext cx="1795272" cy="650748"/>
          </a:xfrm>
          <a:prstGeom prst="rect">
            <a:avLst/>
          </a:prstGeom>
          <a:noFill/>
          <a:ln>
            <a:noFill/>
          </a:ln>
        </p:spPr>
      </p:pic>
      <p:sp>
        <p:nvSpPr>
          <p:cNvPr id="704" name="Google Shape;704;p72"/>
          <p:cNvSpPr txBox="1">
            <a:spLocks noGrp="1"/>
          </p:cNvSpPr>
          <p:nvPr>
            <p:ph type="title"/>
          </p:nvPr>
        </p:nvSpPr>
        <p:spPr>
          <a:xfrm>
            <a:off x="681024" y="424688"/>
            <a:ext cx="131572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latin typeface="Georgia"/>
                <a:ea typeface="Georgia"/>
                <a:cs typeface="Georgia"/>
                <a:sym typeface="Georgia"/>
              </a:rPr>
              <a:t>Cont’d..</a:t>
            </a:r>
            <a:endParaRPr sz="3000">
              <a:latin typeface="Georgia"/>
              <a:ea typeface="Georgia"/>
              <a:cs typeface="Georgia"/>
              <a:sym typeface="Georgia"/>
            </a:endParaRPr>
          </a:p>
        </p:txBody>
      </p:sp>
      <p:sp>
        <p:nvSpPr>
          <p:cNvPr id="705" name="Google Shape;705;p72"/>
          <p:cNvSpPr txBox="1"/>
          <p:nvPr/>
        </p:nvSpPr>
        <p:spPr>
          <a:xfrm>
            <a:off x="687425" y="957808"/>
            <a:ext cx="7602220" cy="4565015"/>
          </a:xfrm>
          <a:prstGeom prst="rect">
            <a:avLst/>
          </a:prstGeom>
          <a:noFill/>
          <a:ln>
            <a:noFill/>
          </a:ln>
        </p:spPr>
        <p:txBody>
          <a:bodyPr spcFirstLastPara="1" wrap="square" lIns="0" tIns="113025" rIns="0" bIns="0" anchor="t" anchorCtr="0">
            <a:spAutoFit/>
          </a:bodyPr>
          <a:lstStyle/>
          <a:p>
            <a:pPr marL="340360" marR="0" lvl="0" indent="-32766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Two important points should be made here.</a:t>
            </a:r>
            <a:endParaRPr sz="2000">
              <a:latin typeface="Times New Roman"/>
              <a:ea typeface="Times New Roman"/>
              <a:cs typeface="Times New Roman"/>
              <a:sym typeface="Times New Roman"/>
            </a:endParaRPr>
          </a:p>
          <a:p>
            <a:pPr marL="832485" marR="98425" lvl="1" indent="-327660" algn="l" rtl="0">
              <a:lnSpc>
                <a:spcPct val="111500"/>
              </a:lnSpc>
              <a:spcBef>
                <a:spcPts val="101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Firstly, if there is a loop, it only has to be traversed once, or else the  basis will contain redundant paths.</a:t>
            </a:r>
            <a:endParaRPr sz="2000" b="0" i="0" u="none" strike="noStrike" cap="none">
              <a:latin typeface="Times New Roman"/>
              <a:ea typeface="Times New Roman"/>
              <a:cs typeface="Times New Roman"/>
              <a:sym typeface="Times New Roman"/>
            </a:endParaRPr>
          </a:p>
          <a:p>
            <a:pPr marL="832485" marR="574675" lvl="1" indent="-327660" algn="l" rtl="0">
              <a:lnSpc>
                <a:spcPct val="111500"/>
              </a:lnSpc>
              <a:spcBef>
                <a:spcPts val="960"/>
              </a:spcBef>
              <a:spcAft>
                <a:spcPts val="0"/>
              </a:spcAft>
              <a:buSzPts val="1600"/>
              <a:buFont typeface="Noto Sans Symbols"/>
              <a:buChar char="●"/>
            </a:pPr>
            <a:r>
              <a:rPr lang="en-US" sz="2000" b="0" i="0" u="none" strike="noStrike" cap="none">
                <a:latin typeface="Times New Roman"/>
                <a:ea typeface="Times New Roman"/>
                <a:cs typeface="Times New Roman"/>
                <a:sym typeface="Times New Roman"/>
              </a:rPr>
              <a:t>Secondly, it is possible for there to be more than one basis; the  property of uniqueness is one not required.</a:t>
            </a:r>
            <a:endParaRPr sz="2000" b="0" i="0" u="none" strike="noStrike" cap="none">
              <a:latin typeface="Times New Roman"/>
              <a:ea typeface="Times New Roman"/>
              <a:cs typeface="Times New Roman"/>
              <a:sym typeface="Times New Roman"/>
            </a:endParaRPr>
          </a:p>
          <a:p>
            <a:pPr marL="340360" marR="0" lvl="0" indent="-327660" algn="l" rtl="0">
              <a:lnSpc>
                <a:spcPct val="100000"/>
              </a:lnSpc>
              <a:spcBef>
                <a:spcPts val="750"/>
              </a:spcBef>
              <a:spcAft>
                <a:spcPts val="0"/>
              </a:spcAft>
              <a:buSzPts val="2000"/>
              <a:buFont typeface="Noto Sans Symbols"/>
              <a:buChar char="❑"/>
            </a:pPr>
            <a:r>
              <a:rPr lang="en-US" sz="2000" b="1">
                <a:latin typeface="Times New Roman"/>
                <a:ea typeface="Times New Roman"/>
                <a:cs typeface="Times New Roman"/>
                <a:sym typeface="Times New Roman"/>
              </a:rPr>
              <a:t>This now forms the basis set of paths for the graph</a:t>
            </a:r>
            <a:endParaRPr sz="2000">
              <a:latin typeface="Times New Roman"/>
              <a:ea typeface="Times New Roman"/>
              <a:cs typeface="Times New Roman"/>
              <a:sym typeface="Times New Roman"/>
            </a:endParaRPr>
          </a:p>
          <a:p>
            <a:pPr marL="339725" marR="5080" lvl="0" indent="-327660" algn="l" rtl="0">
              <a:lnSpc>
                <a:spcPct val="93100"/>
              </a:lnSpc>
              <a:spcBef>
                <a:spcPts val="960"/>
              </a:spcBef>
              <a:spcAft>
                <a:spcPts val="0"/>
              </a:spcAft>
              <a:buSzPts val="2000"/>
              <a:buFont typeface="Noto Sans Symbols"/>
              <a:buChar char="❑"/>
            </a:pPr>
            <a:r>
              <a:rPr lang="en-US" sz="2000" b="1">
                <a:latin typeface="Times New Roman"/>
                <a:ea typeface="Times New Roman"/>
                <a:cs typeface="Times New Roman"/>
                <a:sym typeface="Times New Roman"/>
              </a:rPr>
              <a:t>In theory, if we allow for the basic notions of scalar multiplication  and addition, we should now be able to construct any path from our  basis.</a:t>
            </a:r>
            <a:endParaRPr sz="2000">
              <a:latin typeface="Times New Roman"/>
              <a:ea typeface="Times New Roman"/>
              <a:cs typeface="Times New Roman"/>
              <a:sym typeface="Times New Roman"/>
            </a:endParaRPr>
          </a:p>
          <a:p>
            <a:pPr marL="339725" marR="87630" lvl="0" indent="-327660" algn="l" rtl="0">
              <a:lnSpc>
                <a:spcPct val="111500"/>
              </a:lnSpc>
              <a:spcBef>
                <a:spcPts val="1005"/>
              </a:spcBef>
              <a:spcAft>
                <a:spcPts val="0"/>
              </a:spcAft>
              <a:buSzPts val="2000"/>
              <a:buFont typeface="Noto Sans Symbols"/>
              <a:buChar char="❑"/>
            </a:pPr>
            <a:r>
              <a:rPr lang="en-US" sz="2000" b="1">
                <a:latin typeface="Times New Roman"/>
                <a:ea typeface="Times New Roman"/>
                <a:cs typeface="Times New Roman"/>
                <a:sym typeface="Times New Roman"/>
              </a:rPr>
              <a:t>So, you can create a any new path from these set of basis paths like  P6 = P1 + P3 etc.</a:t>
            </a:r>
            <a:endParaRPr sz="2000">
              <a:latin typeface="Times New Roman"/>
              <a:ea typeface="Times New Roman"/>
              <a:cs typeface="Times New Roman"/>
              <a:sym typeface="Times New Roman"/>
            </a:endParaRPr>
          </a:p>
          <a:p>
            <a:pPr marL="340360" marR="0" lvl="0" indent="-327660" algn="l" rtl="0">
              <a:lnSpc>
                <a:spcPct val="115750"/>
              </a:lnSpc>
              <a:spcBef>
                <a:spcPts val="750"/>
              </a:spcBef>
              <a:spcAft>
                <a:spcPts val="0"/>
              </a:spcAft>
              <a:buSzPts val="2000"/>
              <a:buFont typeface="Noto Sans Symbols"/>
              <a:buChar char="❑"/>
            </a:pPr>
            <a:r>
              <a:rPr lang="en-US" sz="2000" b="1">
                <a:latin typeface="Times New Roman"/>
                <a:ea typeface="Times New Roman"/>
                <a:cs typeface="Times New Roman"/>
                <a:sym typeface="Times New Roman"/>
              </a:rPr>
              <a:t>We clearly now have a basis, which, in theory, can be rigorously</a:t>
            </a:r>
            <a:endParaRPr sz="2000">
              <a:latin typeface="Times New Roman"/>
              <a:ea typeface="Times New Roman"/>
              <a:cs typeface="Times New Roman"/>
              <a:sym typeface="Times New Roman"/>
            </a:endParaRPr>
          </a:p>
          <a:p>
            <a:pPr marL="339725" marR="0" lvl="0" indent="0" algn="l" rtl="0">
              <a:lnSpc>
                <a:spcPct val="115750"/>
              </a:lnSpc>
              <a:spcBef>
                <a:spcPts val="0"/>
              </a:spcBef>
              <a:spcAft>
                <a:spcPts val="0"/>
              </a:spcAft>
              <a:buNone/>
            </a:pPr>
            <a:r>
              <a:rPr lang="en-US" sz="2000" b="1">
                <a:latin typeface="Times New Roman"/>
                <a:ea typeface="Times New Roman"/>
                <a:cs typeface="Times New Roman"/>
                <a:sym typeface="Times New Roman"/>
              </a:rPr>
              <a:t>tested, thus verifying all other paths constructed from its elements.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73"/>
          <p:cNvSpPr txBox="1"/>
          <p:nvPr/>
        </p:nvSpPr>
        <p:spPr>
          <a:xfrm>
            <a:off x="643250" y="1079789"/>
            <a:ext cx="7857600" cy="5797500"/>
          </a:xfrm>
          <a:prstGeom prst="rect">
            <a:avLst/>
          </a:prstGeom>
          <a:noFill/>
          <a:ln>
            <a:noFill/>
          </a:ln>
        </p:spPr>
        <p:txBody>
          <a:bodyPr spcFirstLastPara="1" wrap="square" lIns="0" tIns="38100" rIns="0" bIns="0" anchor="t" anchorCtr="0">
            <a:spAutoFit/>
          </a:bodyPr>
          <a:lstStyle/>
          <a:p>
            <a:pPr marL="339725" marR="5080" lvl="0" indent="-327660" algn="l" rtl="0">
              <a:lnSpc>
                <a:spcPct val="930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However, the basis path method hides an even larger  problem. When constructing the basis set of a program  graph, it is possible that some of the paths that make up  the basis could be infeasible. This would result in the  ability to construct further infeasible paths, and could lead  to testers trying to find faults in paths that cannot exist.</a:t>
            </a:r>
            <a:endParaRPr sz="2400">
              <a:latin typeface="Times New Roman"/>
              <a:ea typeface="Times New Roman"/>
              <a:cs typeface="Times New Roman"/>
              <a:sym typeface="Times New Roman"/>
            </a:endParaRPr>
          </a:p>
          <a:p>
            <a:pPr marL="0" marR="0" lvl="0" indent="0" algn="l" rtl="0">
              <a:lnSpc>
                <a:spcPct val="100000"/>
              </a:lnSpc>
              <a:spcBef>
                <a:spcPts val="45"/>
              </a:spcBef>
              <a:spcAft>
                <a:spcPts val="0"/>
              </a:spcAft>
              <a:buSzPts val="3650"/>
              <a:buFont typeface="Arial"/>
              <a:buNone/>
            </a:pPr>
            <a:endParaRPr sz="3650">
              <a:latin typeface="Times New Roman"/>
              <a:ea typeface="Times New Roman"/>
              <a:cs typeface="Times New Roman"/>
              <a:sym typeface="Times New Roman"/>
            </a:endParaRPr>
          </a:p>
          <a:p>
            <a:pPr marL="339725" marR="88900" lvl="0" indent="-327660" algn="l" rtl="0">
              <a:lnSpc>
                <a:spcPct val="1115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There do exist different solutions to this problem. Rather than just  </a:t>
            </a:r>
            <a:r>
              <a:rPr lang="en-US" sz="2000" b="1">
                <a:latin typeface="Georgia"/>
                <a:ea typeface="Georgia"/>
                <a:cs typeface="Georgia"/>
                <a:sym typeface="Georgia"/>
              </a:rPr>
              <a:t>‘flipping’ the decision at each node with out</a:t>
            </a:r>
            <a:r>
              <a:rPr lang="en-US" sz="2000" b="1">
                <a:latin typeface="Times New Roman"/>
                <a:ea typeface="Times New Roman"/>
                <a:cs typeface="Times New Roman"/>
                <a:sym typeface="Times New Roman"/>
              </a:rPr>
              <a:t>-degree ³ 2, there is first a  check to see if the path is semantically legal.</a:t>
            </a:r>
            <a:endParaRPr sz="2000">
              <a:latin typeface="Times New Roman"/>
              <a:ea typeface="Times New Roman"/>
              <a:cs typeface="Times New Roman"/>
              <a:sym typeface="Times New Roman"/>
            </a:endParaRPr>
          </a:p>
          <a:p>
            <a:pPr marL="339725" marR="323215" lvl="0" indent="-327660" algn="just" rtl="0">
              <a:lnSpc>
                <a:spcPct val="93000"/>
              </a:lnSpc>
              <a:spcBef>
                <a:spcPts val="919"/>
              </a:spcBef>
              <a:spcAft>
                <a:spcPts val="0"/>
              </a:spcAft>
              <a:buSzPts val="2000"/>
              <a:buFont typeface="Noto Sans Symbols"/>
              <a:buChar char="❑"/>
            </a:pPr>
            <a:r>
              <a:rPr lang="en-US" sz="2000" b="1">
                <a:latin typeface="Times New Roman"/>
                <a:ea typeface="Times New Roman"/>
                <a:cs typeface="Times New Roman"/>
                <a:sym typeface="Times New Roman"/>
              </a:rPr>
              <a:t>Likewise, rules can be identified that can be put in place before the  basis path method is executed, thus restricting the basis to feasible  paths only.</a:t>
            </a:r>
            <a:endParaRPr sz="2000">
              <a:latin typeface="Times New Roman"/>
              <a:ea typeface="Times New Roman"/>
              <a:cs typeface="Times New Roman"/>
              <a:sym typeface="Times New Roman"/>
            </a:endParaRPr>
          </a:p>
          <a:p>
            <a:pPr marL="339725" marR="254000" lvl="0" indent="-327660" algn="just" rtl="0">
              <a:lnSpc>
                <a:spcPct val="111500"/>
              </a:lnSpc>
              <a:spcBef>
                <a:spcPts val="1005"/>
              </a:spcBef>
              <a:spcAft>
                <a:spcPts val="0"/>
              </a:spcAft>
              <a:buSzPts val="2000"/>
              <a:buFont typeface="Noto Sans Symbols"/>
              <a:buChar char="❑"/>
            </a:pPr>
            <a:r>
              <a:rPr lang="en-US" sz="2000" b="1">
                <a:latin typeface="Times New Roman"/>
                <a:ea typeface="Times New Roman"/>
                <a:cs typeface="Times New Roman"/>
                <a:sym typeface="Times New Roman"/>
              </a:rPr>
              <a:t>Of course, both these solutions have the disadvantage of more work  for the tester.</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4"/>
          <p:cNvSpPr txBox="1"/>
          <p:nvPr/>
        </p:nvSpPr>
        <p:spPr>
          <a:xfrm>
            <a:off x="735279" y="1604009"/>
            <a:ext cx="7618095" cy="614680"/>
          </a:xfrm>
          <a:prstGeom prst="rect">
            <a:avLst/>
          </a:prstGeom>
          <a:noFill/>
          <a:ln>
            <a:noFill/>
          </a:ln>
        </p:spPr>
        <p:txBody>
          <a:bodyPr spcFirstLastPara="1" wrap="square" lIns="0" tIns="40625" rIns="0" bIns="0" anchor="t" anchorCtr="0">
            <a:spAutoFit/>
          </a:bodyPr>
          <a:lstStyle/>
          <a:p>
            <a:pPr marL="339725" marR="5080" lvl="0" indent="-327660" algn="l" rtl="0">
              <a:lnSpc>
                <a:spcPct val="1115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However, if these solutions can be implemented then the basis path  method is a very elegant way of testing every decision outcome.</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0" name="Google Shape;720;p75"/>
          <p:cNvGrpSpPr/>
          <p:nvPr/>
        </p:nvGrpSpPr>
        <p:grpSpPr>
          <a:xfrm>
            <a:off x="457200" y="344424"/>
            <a:ext cx="2397252" cy="650748"/>
            <a:chOff x="457200" y="344424"/>
            <a:chExt cx="2397252" cy="650748"/>
          </a:xfrm>
        </p:grpSpPr>
        <p:pic>
          <p:nvPicPr>
            <p:cNvPr id="721" name="Google Shape;721;p75"/>
            <p:cNvPicPr preferRelativeResize="0"/>
            <p:nvPr/>
          </p:nvPicPr>
          <p:blipFill rotWithShape="1">
            <a:blip r:embed="rId3">
              <a:alphaModFix/>
            </a:blip>
            <a:srcRect/>
            <a:stretch/>
          </p:blipFill>
          <p:spPr>
            <a:xfrm>
              <a:off x="457200" y="344424"/>
              <a:ext cx="1996439" cy="650748"/>
            </a:xfrm>
            <a:prstGeom prst="rect">
              <a:avLst/>
            </a:prstGeom>
            <a:noFill/>
            <a:ln>
              <a:noFill/>
            </a:ln>
          </p:spPr>
        </p:pic>
        <p:pic>
          <p:nvPicPr>
            <p:cNvPr id="722" name="Google Shape;722;p75"/>
            <p:cNvPicPr preferRelativeResize="0"/>
            <p:nvPr/>
          </p:nvPicPr>
          <p:blipFill rotWithShape="1">
            <a:blip r:embed="rId4">
              <a:alphaModFix/>
            </a:blip>
            <a:srcRect/>
            <a:stretch/>
          </p:blipFill>
          <p:spPr>
            <a:xfrm>
              <a:off x="1947672" y="344424"/>
              <a:ext cx="632460" cy="650748"/>
            </a:xfrm>
            <a:prstGeom prst="rect">
              <a:avLst/>
            </a:prstGeom>
            <a:noFill/>
            <a:ln>
              <a:noFill/>
            </a:ln>
          </p:spPr>
        </p:pic>
        <p:pic>
          <p:nvPicPr>
            <p:cNvPr id="723" name="Google Shape;723;p75"/>
            <p:cNvPicPr preferRelativeResize="0"/>
            <p:nvPr/>
          </p:nvPicPr>
          <p:blipFill rotWithShape="1">
            <a:blip r:embed="rId5">
              <a:alphaModFix/>
            </a:blip>
            <a:srcRect/>
            <a:stretch/>
          </p:blipFill>
          <p:spPr>
            <a:xfrm>
              <a:off x="2170176" y="344424"/>
              <a:ext cx="684276" cy="650748"/>
            </a:xfrm>
            <a:prstGeom prst="rect">
              <a:avLst/>
            </a:prstGeom>
            <a:noFill/>
            <a:ln>
              <a:noFill/>
            </a:ln>
          </p:spPr>
        </p:pic>
      </p:grpSp>
      <p:sp>
        <p:nvSpPr>
          <p:cNvPr id="724" name="Google Shape;724;p75"/>
          <p:cNvSpPr txBox="1"/>
          <p:nvPr/>
        </p:nvSpPr>
        <p:spPr>
          <a:xfrm>
            <a:off x="225348" y="1109218"/>
            <a:ext cx="7454265" cy="33083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latin typeface="Times New Roman"/>
                <a:ea typeface="Times New Roman"/>
                <a:cs typeface="Times New Roman"/>
                <a:sym typeface="Times New Roman"/>
              </a:rPr>
              <a:t>Consider a flow graph given below and calculate the cyclomatic complexity.</a:t>
            </a:r>
            <a:endParaRPr sz="2000">
              <a:latin typeface="Times New Roman"/>
              <a:ea typeface="Times New Roman"/>
              <a:cs typeface="Times New Roman"/>
              <a:sym typeface="Times New Roman"/>
            </a:endParaRPr>
          </a:p>
        </p:txBody>
      </p:sp>
      <p:pic>
        <p:nvPicPr>
          <p:cNvPr id="725" name="Google Shape;725;p75"/>
          <p:cNvPicPr preferRelativeResize="0"/>
          <p:nvPr/>
        </p:nvPicPr>
        <p:blipFill rotWithShape="1">
          <a:blip r:embed="rId6">
            <a:alphaModFix/>
          </a:blip>
          <a:srcRect/>
          <a:stretch/>
        </p:blipFill>
        <p:spPr>
          <a:xfrm>
            <a:off x="2955503" y="1711586"/>
            <a:ext cx="3269708" cy="4961239"/>
          </a:xfrm>
          <a:prstGeom prst="rect">
            <a:avLst/>
          </a:prstGeom>
          <a:noFill/>
          <a:ln>
            <a:noFill/>
          </a:ln>
        </p:spPr>
      </p:pic>
      <p:sp>
        <p:nvSpPr>
          <p:cNvPr id="726" name="Google Shape;726;p75"/>
          <p:cNvSpPr txBox="1">
            <a:spLocks noGrp="1"/>
          </p:cNvSpPr>
          <p:nvPr>
            <p:ph type="title"/>
          </p:nvPr>
        </p:nvSpPr>
        <p:spPr>
          <a:xfrm>
            <a:off x="681024" y="424688"/>
            <a:ext cx="191770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Exercise - 2</a:t>
            </a:r>
            <a:endParaRPr sz="3000"/>
          </a:p>
        </p:txBody>
      </p:sp>
      <p:sp>
        <p:nvSpPr>
          <p:cNvPr id="727" name="Google Shape;727;p75"/>
          <p:cNvSpPr txBox="1"/>
          <p:nvPr/>
        </p:nvSpPr>
        <p:spPr>
          <a:xfrm>
            <a:off x="5931789" y="5529783"/>
            <a:ext cx="560705" cy="33083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solidFill>
                  <a:srgbClr val="CC0000"/>
                </a:solidFill>
                <a:latin typeface="Times New Roman"/>
                <a:ea typeface="Times New Roman"/>
                <a:cs typeface="Times New Roman"/>
                <a:sym typeface="Times New Roman"/>
              </a:rPr>
              <a:t>V(G)</a:t>
            </a:r>
            <a:endParaRPr sz="2000">
              <a:latin typeface="Times New Roman"/>
              <a:ea typeface="Times New Roman"/>
              <a:cs typeface="Times New Roman"/>
              <a:sym typeface="Times New Roman"/>
            </a:endParaRPr>
          </a:p>
        </p:txBody>
      </p:sp>
      <p:sp>
        <p:nvSpPr>
          <p:cNvPr id="728" name="Google Shape;728;p75"/>
          <p:cNvSpPr txBox="1"/>
          <p:nvPr/>
        </p:nvSpPr>
        <p:spPr>
          <a:xfrm>
            <a:off x="6846569" y="5358920"/>
            <a:ext cx="1781810" cy="959485"/>
          </a:xfrm>
          <a:prstGeom prst="rect">
            <a:avLst/>
          </a:prstGeom>
          <a:noFill/>
          <a:ln>
            <a:noFill/>
          </a:ln>
        </p:spPr>
        <p:txBody>
          <a:bodyPr spcFirstLastPara="1" wrap="square" lIns="0" tIns="171450" rIns="0" bIns="0" anchor="t" anchorCtr="0">
            <a:spAutoFit/>
          </a:bodyPr>
          <a:lstStyle/>
          <a:p>
            <a:pPr marL="12700" marR="0" lvl="0" indent="0" algn="l" rtl="0">
              <a:lnSpc>
                <a:spcPct val="100000"/>
              </a:lnSpc>
              <a:spcBef>
                <a:spcPts val="0"/>
              </a:spcBef>
              <a:spcAft>
                <a:spcPts val="0"/>
              </a:spcAft>
              <a:buNone/>
            </a:pPr>
            <a:r>
              <a:rPr lang="en-US" sz="2000" b="1">
                <a:solidFill>
                  <a:srgbClr val="CC0000"/>
                </a:solidFill>
                <a:latin typeface="Times New Roman"/>
                <a:ea typeface="Times New Roman"/>
                <a:cs typeface="Times New Roman"/>
                <a:sym typeface="Times New Roman"/>
              </a:rPr>
              <a:t>= </a:t>
            </a:r>
            <a:r>
              <a:rPr lang="en-US" sz="2100" b="1" i="1">
                <a:solidFill>
                  <a:srgbClr val="CC0000"/>
                </a:solidFill>
                <a:latin typeface="Times New Roman"/>
                <a:ea typeface="Times New Roman"/>
                <a:cs typeface="Times New Roman"/>
                <a:sym typeface="Times New Roman"/>
              </a:rPr>
              <a:t>e </a:t>
            </a:r>
            <a:r>
              <a:rPr lang="en-US" sz="2000" b="1">
                <a:solidFill>
                  <a:srgbClr val="CC0000"/>
                </a:solidFill>
                <a:latin typeface="Georgia"/>
                <a:ea typeface="Georgia"/>
                <a:cs typeface="Georgia"/>
                <a:sym typeface="Georgia"/>
              </a:rPr>
              <a:t>– </a:t>
            </a:r>
            <a:r>
              <a:rPr lang="en-US" sz="2100" b="1" i="1">
                <a:solidFill>
                  <a:srgbClr val="CC0000"/>
                </a:solidFill>
                <a:latin typeface="Times New Roman"/>
                <a:ea typeface="Times New Roman"/>
                <a:cs typeface="Times New Roman"/>
                <a:sym typeface="Times New Roman"/>
              </a:rPr>
              <a:t>n </a:t>
            </a:r>
            <a:r>
              <a:rPr lang="en-US" sz="2000" b="1">
                <a:solidFill>
                  <a:srgbClr val="CC0000"/>
                </a:solidFill>
                <a:latin typeface="Times New Roman"/>
                <a:ea typeface="Times New Roman"/>
                <a:cs typeface="Times New Roman"/>
                <a:sym typeface="Times New Roman"/>
              </a:rPr>
              <a:t>+ 2P</a:t>
            </a:r>
            <a:endParaRPr sz="2000">
              <a:latin typeface="Times New Roman"/>
              <a:ea typeface="Times New Roman"/>
              <a:cs typeface="Times New Roman"/>
              <a:sym typeface="Times New Roman"/>
            </a:endParaRPr>
          </a:p>
          <a:p>
            <a:pPr marL="12700" marR="0" lvl="0" indent="0" algn="l" rtl="0">
              <a:lnSpc>
                <a:spcPct val="100000"/>
              </a:lnSpc>
              <a:spcBef>
                <a:spcPts val="1180"/>
              </a:spcBef>
              <a:spcAft>
                <a:spcPts val="0"/>
              </a:spcAft>
              <a:buNone/>
            </a:pPr>
            <a:r>
              <a:rPr lang="en-US" sz="2000" b="1">
                <a:solidFill>
                  <a:srgbClr val="CC0000"/>
                </a:solidFill>
                <a:latin typeface="Times New Roman"/>
                <a:ea typeface="Times New Roman"/>
                <a:cs typeface="Times New Roman"/>
                <a:sym typeface="Times New Roman"/>
              </a:rPr>
              <a:t>= 13 </a:t>
            </a:r>
            <a:r>
              <a:rPr lang="en-US" sz="2000" b="1">
                <a:solidFill>
                  <a:srgbClr val="CC0000"/>
                </a:solidFill>
                <a:latin typeface="Georgia"/>
                <a:ea typeface="Georgia"/>
                <a:cs typeface="Georgia"/>
                <a:sym typeface="Georgia"/>
              </a:rPr>
              <a:t>– </a:t>
            </a:r>
            <a:r>
              <a:rPr lang="en-US" sz="2000" b="1">
                <a:solidFill>
                  <a:srgbClr val="CC0000"/>
                </a:solidFill>
                <a:latin typeface="Times New Roman"/>
                <a:ea typeface="Times New Roman"/>
                <a:cs typeface="Times New Roman"/>
                <a:sym typeface="Times New Roman"/>
              </a:rPr>
              <a:t>10 + 2 = 5</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76"/>
          <p:cNvGrpSpPr/>
          <p:nvPr/>
        </p:nvGrpSpPr>
        <p:grpSpPr>
          <a:xfrm>
            <a:off x="457200" y="344424"/>
            <a:ext cx="2301239" cy="650748"/>
            <a:chOff x="457200" y="344424"/>
            <a:chExt cx="2301239" cy="650748"/>
          </a:xfrm>
        </p:grpSpPr>
        <p:pic>
          <p:nvPicPr>
            <p:cNvPr id="734" name="Google Shape;734;p76"/>
            <p:cNvPicPr preferRelativeResize="0"/>
            <p:nvPr/>
          </p:nvPicPr>
          <p:blipFill rotWithShape="1">
            <a:blip r:embed="rId3">
              <a:alphaModFix/>
            </a:blip>
            <a:srcRect/>
            <a:stretch/>
          </p:blipFill>
          <p:spPr>
            <a:xfrm>
              <a:off x="457200" y="344424"/>
              <a:ext cx="1996439" cy="650748"/>
            </a:xfrm>
            <a:prstGeom prst="rect">
              <a:avLst/>
            </a:prstGeom>
            <a:noFill/>
            <a:ln>
              <a:noFill/>
            </a:ln>
          </p:spPr>
        </p:pic>
        <p:pic>
          <p:nvPicPr>
            <p:cNvPr id="735" name="Google Shape;735;p76"/>
            <p:cNvPicPr preferRelativeResize="0"/>
            <p:nvPr/>
          </p:nvPicPr>
          <p:blipFill rotWithShape="1">
            <a:blip r:embed="rId4">
              <a:alphaModFix/>
            </a:blip>
            <a:srcRect/>
            <a:stretch/>
          </p:blipFill>
          <p:spPr>
            <a:xfrm>
              <a:off x="1947672" y="344424"/>
              <a:ext cx="632460" cy="650748"/>
            </a:xfrm>
            <a:prstGeom prst="rect">
              <a:avLst/>
            </a:prstGeom>
            <a:noFill/>
            <a:ln>
              <a:noFill/>
            </a:ln>
          </p:spPr>
        </p:pic>
        <p:pic>
          <p:nvPicPr>
            <p:cNvPr id="736" name="Google Shape;736;p76"/>
            <p:cNvPicPr preferRelativeResize="0"/>
            <p:nvPr/>
          </p:nvPicPr>
          <p:blipFill rotWithShape="1">
            <a:blip r:embed="rId5">
              <a:alphaModFix/>
            </a:blip>
            <a:srcRect/>
            <a:stretch/>
          </p:blipFill>
          <p:spPr>
            <a:xfrm>
              <a:off x="2074163" y="344424"/>
              <a:ext cx="684276" cy="650748"/>
            </a:xfrm>
            <a:prstGeom prst="rect">
              <a:avLst/>
            </a:prstGeom>
            <a:noFill/>
            <a:ln>
              <a:noFill/>
            </a:ln>
          </p:spPr>
        </p:pic>
      </p:grpSp>
      <p:sp>
        <p:nvSpPr>
          <p:cNvPr id="737" name="Google Shape;737;p76"/>
          <p:cNvSpPr txBox="1"/>
          <p:nvPr/>
        </p:nvSpPr>
        <p:spPr>
          <a:xfrm>
            <a:off x="681024" y="424688"/>
            <a:ext cx="1821814" cy="482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000" b="1">
                <a:latin typeface="Times New Roman"/>
                <a:ea typeface="Times New Roman"/>
                <a:cs typeface="Times New Roman"/>
                <a:sym typeface="Times New Roman"/>
              </a:rPr>
              <a:t>Exercise -3</a:t>
            </a:r>
            <a:endParaRPr sz="3000">
              <a:latin typeface="Times New Roman"/>
              <a:ea typeface="Times New Roman"/>
              <a:cs typeface="Times New Roman"/>
              <a:sym typeface="Times New Roman"/>
            </a:endParaRPr>
          </a:p>
        </p:txBody>
      </p:sp>
      <p:pic>
        <p:nvPicPr>
          <p:cNvPr id="738" name="Google Shape;738;p76"/>
          <p:cNvPicPr preferRelativeResize="0"/>
          <p:nvPr/>
        </p:nvPicPr>
        <p:blipFill rotWithShape="1">
          <a:blip r:embed="rId6">
            <a:alphaModFix/>
          </a:blip>
          <a:srcRect/>
          <a:stretch/>
        </p:blipFill>
        <p:spPr>
          <a:xfrm>
            <a:off x="903694" y="1731623"/>
            <a:ext cx="2641598" cy="3449548"/>
          </a:xfrm>
          <a:prstGeom prst="rect">
            <a:avLst/>
          </a:prstGeom>
          <a:noFill/>
          <a:ln>
            <a:noFill/>
          </a:ln>
        </p:spPr>
      </p:pic>
      <p:pic>
        <p:nvPicPr>
          <p:cNvPr id="739" name="Google Shape;739;p76"/>
          <p:cNvPicPr preferRelativeResize="0"/>
          <p:nvPr/>
        </p:nvPicPr>
        <p:blipFill rotWithShape="1">
          <a:blip r:embed="rId7">
            <a:alphaModFix/>
          </a:blip>
          <a:srcRect/>
          <a:stretch/>
        </p:blipFill>
        <p:spPr>
          <a:xfrm>
            <a:off x="5483225" y="2705328"/>
            <a:ext cx="2167548" cy="2618177"/>
          </a:xfrm>
          <a:prstGeom prst="rect">
            <a:avLst/>
          </a:prstGeom>
          <a:noFill/>
          <a:ln>
            <a:noFill/>
          </a:ln>
        </p:spPr>
      </p:pic>
      <p:sp>
        <p:nvSpPr>
          <p:cNvPr id="740" name="Google Shape;740;p76"/>
          <p:cNvSpPr txBox="1"/>
          <p:nvPr/>
        </p:nvSpPr>
        <p:spPr>
          <a:xfrm>
            <a:off x="225348" y="1109218"/>
            <a:ext cx="8550910" cy="635635"/>
          </a:xfrm>
          <a:prstGeom prst="rect">
            <a:avLst/>
          </a:prstGeom>
          <a:noFill/>
          <a:ln>
            <a:noFill/>
          </a:ln>
        </p:spPr>
        <p:txBody>
          <a:bodyPr spcFirstLastPara="1" wrap="square" lIns="0" tIns="13325" rIns="0" bIns="0" anchor="t" anchorCtr="0">
            <a:spAutoFit/>
          </a:bodyPr>
          <a:lstStyle/>
          <a:p>
            <a:pPr marL="12700" marR="5080" lvl="0" indent="0" algn="l" rtl="0">
              <a:lnSpc>
                <a:spcPct val="100000"/>
              </a:lnSpc>
              <a:spcBef>
                <a:spcPts val="0"/>
              </a:spcBef>
              <a:spcAft>
                <a:spcPts val="0"/>
              </a:spcAft>
              <a:buNone/>
            </a:pPr>
            <a:r>
              <a:rPr lang="en-US" sz="2000">
                <a:latin typeface="Times New Roman"/>
                <a:ea typeface="Times New Roman"/>
                <a:cs typeface="Times New Roman"/>
                <a:sym typeface="Times New Roman"/>
              </a:rPr>
              <a:t>Consider a flow graph and calculate	the	cyclomatic	complexity	and Independent  paths.</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grpSp>
        <p:nvGrpSpPr>
          <p:cNvPr id="745" name="Google Shape;745;p77"/>
          <p:cNvGrpSpPr/>
          <p:nvPr/>
        </p:nvGrpSpPr>
        <p:grpSpPr>
          <a:xfrm>
            <a:off x="447182" y="202692"/>
            <a:ext cx="8696817" cy="6206044"/>
            <a:chOff x="447182" y="202692"/>
            <a:chExt cx="8696817" cy="6206044"/>
          </a:xfrm>
        </p:grpSpPr>
        <p:pic>
          <p:nvPicPr>
            <p:cNvPr id="746" name="Google Shape;746;p77"/>
            <p:cNvPicPr preferRelativeResize="0"/>
            <p:nvPr/>
          </p:nvPicPr>
          <p:blipFill rotWithShape="1">
            <a:blip r:embed="rId3">
              <a:alphaModFix/>
            </a:blip>
            <a:srcRect/>
            <a:stretch/>
          </p:blipFill>
          <p:spPr>
            <a:xfrm>
              <a:off x="447182" y="1691564"/>
              <a:ext cx="5708196" cy="4717172"/>
            </a:xfrm>
            <a:prstGeom prst="rect">
              <a:avLst/>
            </a:prstGeom>
            <a:noFill/>
            <a:ln>
              <a:noFill/>
            </a:ln>
          </p:spPr>
        </p:pic>
        <p:pic>
          <p:nvPicPr>
            <p:cNvPr id="747" name="Google Shape;747;p77"/>
            <p:cNvPicPr preferRelativeResize="0"/>
            <p:nvPr/>
          </p:nvPicPr>
          <p:blipFill rotWithShape="1">
            <a:blip r:embed="rId4">
              <a:alphaModFix/>
            </a:blip>
            <a:srcRect/>
            <a:stretch/>
          </p:blipFill>
          <p:spPr>
            <a:xfrm>
              <a:off x="4419600" y="533564"/>
              <a:ext cx="4724399" cy="3166900"/>
            </a:xfrm>
            <a:prstGeom prst="rect">
              <a:avLst/>
            </a:prstGeom>
            <a:noFill/>
            <a:ln>
              <a:noFill/>
            </a:ln>
          </p:spPr>
        </p:pic>
        <p:pic>
          <p:nvPicPr>
            <p:cNvPr id="748" name="Google Shape;748;p77"/>
            <p:cNvPicPr preferRelativeResize="0"/>
            <p:nvPr/>
          </p:nvPicPr>
          <p:blipFill rotWithShape="1">
            <a:blip r:embed="rId5">
              <a:alphaModFix/>
            </a:blip>
            <a:srcRect/>
            <a:stretch/>
          </p:blipFill>
          <p:spPr>
            <a:xfrm>
              <a:off x="699331" y="431828"/>
              <a:ext cx="1407101" cy="279546"/>
            </a:xfrm>
            <a:prstGeom prst="rect">
              <a:avLst/>
            </a:prstGeom>
            <a:noFill/>
            <a:ln>
              <a:noFill/>
            </a:ln>
          </p:spPr>
        </p:pic>
        <p:pic>
          <p:nvPicPr>
            <p:cNvPr id="749" name="Google Shape;749;p77"/>
            <p:cNvPicPr preferRelativeResize="0"/>
            <p:nvPr/>
          </p:nvPicPr>
          <p:blipFill rotWithShape="1">
            <a:blip r:embed="rId6">
              <a:alphaModFix/>
            </a:blip>
            <a:srcRect/>
            <a:stretch/>
          </p:blipFill>
          <p:spPr>
            <a:xfrm>
              <a:off x="1947672" y="202692"/>
              <a:ext cx="632460" cy="650747"/>
            </a:xfrm>
            <a:prstGeom prst="rect">
              <a:avLst/>
            </a:prstGeom>
            <a:noFill/>
            <a:ln>
              <a:noFill/>
            </a:ln>
          </p:spPr>
        </p:pic>
        <p:pic>
          <p:nvPicPr>
            <p:cNvPr id="750" name="Google Shape;750;p77"/>
            <p:cNvPicPr preferRelativeResize="0"/>
            <p:nvPr/>
          </p:nvPicPr>
          <p:blipFill rotWithShape="1">
            <a:blip r:embed="rId7">
              <a:alphaModFix/>
            </a:blip>
            <a:srcRect/>
            <a:stretch/>
          </p:blipFill>
          <p:spPr>
            <a:xfrm>
              <a:off x="2170176" y="202692"/>
              <a:ext cx="684276" cy="650747"/>
            </a:xfrm>
            <a:prstGeom prst="rect">
              <a:avLst/>
            </a:prstGeom>
            <a:noFill/>
            <a:ln>
              <a:noFill/>
            </a:ln>
          </p:spPr>
        </p:pic>
      </p:grpSp>
      <p:sp>
        <p:nvSpPr>
          <p:cNvPr id="751" name="Google Shape;751;p77"/>
          <p:cNvSpPr txBox="1"/>
          <p:nvPr/>
        </p:nvSpPr>
        <p:spPr>
          <a:xfrm>
            <a:off x="6403340" y="4797704"/>
            <a:ext cx="2134235" cy="1321435"/>
          </a:xfrm>
          <a:prstGeom prst="rect">
            <a:avLst/>
          </a:prstGeom>
          <a:noFill/>
          <a:ln>
            <a:noFill/>
          </a:ln>
        </p:spPr>
        <p:txBody>
          <a:bodyPr spcFirstLastPara="1" wrap="square" lIns="0" tIns="92075" rIns="0" bIns="0" anchor="t" anchorCtr="0">
            <a:spAutoFit/>
          </a:bodyPr>
          <a:lstStyle/>
          <a:p>
            <a:pPr marL="12700" marR="0" lvl="0" indent="0" algn="l" rtl="0">
              <a:lnSpc>
                <a:spcPct val="100000"/>
              </a:lnSpc>
              <a:spcBef>
                <a:spcPts val="0"/>
              </a:spcBef>
              <a:spcAft>
                <a:spcPts val="0"/>
              </a:spcAft>
              <a:buNone/>
            </a:pPr>
            <a:r>
              <a:rPr lang="en-US" sz="1600" b="1">
                <a:latin typeface="Times New Roman"/>
                <a:ea typeface="Times New Roman"/>
                <a:cs typeface="Times New Roman"/>
                <a:sym typeface="Times New Roman"/>
              </a:rPr>
              <a:t>Your Task</a:t>
            </a:r>
            <a:endParaRPr sz="1600">
              <a:latin typeface="Times New Roman"/>
              <a:ea typeface="Times New Roman"/>
              <a:cs typeface="Times New Roman"/>
              <a:sym typeface="Times New Roman"/>
            </a:endParaRPr>
          </a:p>
          <a:p>
            <a:pPr marL="355600" marR="0" lvl="0" indent="-343535" algn="l" rtl="0">
              <a:lnSpc>
                <a:spcPct val="100000"/>
              </a:lnSpc>
              <a:spcBef>
                <a:spcPts val="620"/>
              </a:spcBef>
              <a:spcAft>
                <a:spcPts val="0"/>
              </a:spcAft>
              <a:buSzPts val="1600"/>
              <a:buFont typeface="Noto Sans Symbols"/>
              <a:buChar char="❑"/>
            </a:pPr>
            <a:r>
              <a:rPr lang="en-US" sz="1600" b="1">
                <a:latin typeface="Times New Roman"/>
                <a:ea typeface="Times New Roman"/>
                <a:cs typeface="Times New Roman"/>
                <a:sym typeface="Times New Roman"/>
              </a:rPr>
              <a:t>Draw the flow graph</a:t>
            </a:r>
            <a:endParaRPr sz="1600">
              <a:latin typeface="Times New Roman"/>
              <a:ea typeface="Times New Roman"/>
              <a:cs typeface="Times New Roman"/>
              <a:sym typeface="Times New Roman"/>
            </a:endParaRPr>
          </a:p>
          <a:p>
            <a:pPr marL="355600" marR="0" lvl="0" indent="-343535" algn="l" rtl="0">
              <a:lnSpc>
                <a:spcPct val="100000"/>
              </a:lnSpc>
              <a:spcBef>
                <a:spcPts val="640"/>
              </a:spcBef>
              <a:spcAft>
                <a:spcPts val="0"/>
              </a:spcAft>
              <a:buSzPts val="1600"/>
              <a:buFont typeface="Noto Sans Symbols"/>
              <a:buChar char="❑"/>
            </a:pPr>
            <a:r>
              <a:rPr lang="en-US" sz="1600" b="1">
                <a:latin typeface="Times New Roman"/>
                <a:ea typeface="Times New Roman"/>
                <a:cs typeface="Times New Roman"/>
                <a:sym typeface="Times New Roman"/>
              </a:rPr>
              <a:t>DD path</a:t>
            </a:r>
            <a:endParaRPr sz="1600">
              <a:latin typeface="Times New Roman"/>
              <a:ea typeface="Times New Roman"/>
              <a:cs typeface="Times New Roman"/>
              <a:sym typeface="Times New Roman"/>
            </a:endParaRPr>
          </a:p>
          <a:p>
            <a:pPr marL="355600" marR="0" lvl="0" indent="-343535" algn="l" rtl="0">
              <a:lnSpc>
                <a:spcPct val="100000"/>
              </a:lnSpc>
              <a:spcBef>
                <a:spcPts val="635"/>
              </a:spcBef>
              <a:spcAft>
                <a:spcPts val="0"/>
              </a:spcAft>
              <a:buSzPts val="1600"/>
              <a:buFont typeface="Noto Sans Symbols"/>
              <a:buChar char="❑"/>
            </a:pPr>
            <a:r>
              <a:rPr lang="en-US" sz="1600" b="1">
                <a:latin typeface="Times New Roman"/>
                <a:ea typeface="Times New Roman"/>
                <a:cs typeface="Times New Roman"/>
                <a:sym typeface="Times New Roman"/>
              </a:rPr>
              <a:t>Find the complexity</a:t>
            </a:r>
            <a:endParaRPr sz="1600">
              <a:latin typeface="Times New Roman"/>
              <a:ea typeface="Times New Roman"/>
              <a:cs typeface="Times New Roman"/>
              <a:sym typeface="Times New Roman"/>
            </a:endParaRPr>
          </a:p>
        </p:txBody>
      </p:sp>
      <p:sp>
        <p:nvSpPr>
          <p:cNvPr id="752" name="Google Shape;752;p77"/>
          <p:cNvSpPr txBox="1">
            <a:spLocks noGrp="1"/>
          </p:cNvSpPr>
          <p:nvPr>
            <p:ph type="title"/>
          </p:nvPr>
        </p:nvSpPr>
        <p:spPr>
          <a:xfrm>
            <a:off x="682244" y="282702"/>
            <a:ext cx="191770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Exercise - 2</a:t>
            </a:r>
            <a:endParaRPr sz="300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78"/>
          <p:cNvPicPr preferRelativeResize="0"/>
          <p:nvPr/>
        </p:nvPicPr>
        <p:blipFill rotWithShape="1">
          <a:blip r:embed="rId3">
            <a:alphaModFix/>
          </a:blip>
          <a:srcRect/>
          <a:stretch/>
        </p:blipFill>
        <p:spPr>
          <a:xfrm>
            <a:off x="2133600" y="947731"/>
            <a:ext cx="4332633" cy="591026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31" name="Google Shape;131;p23"/>
          <p:cNvGrpSpPr/>
          <p:nvPr/>
        </p:nvGrpSpPr>
        <p:grpSpPr>
          <a:xfrm>
            <a:off x="457200" y="344424"/>
            <a:ext cx="4523230" cy="650748"/>
            <a:chOff x="457200" y="344424"/>
            <a:chExt cx="4523230" cy="650748"/>
          </a:xfrm>
        </p:grpSpPr>
        <p:pic>
          <p:nvPicPr>
            <p:cNvPr id="132" name="Google Shape;132;p23"/>
            <p:cNvPicPr preferRelativeResize="0"/>
            <p:nvPr/>
          </p:nvPicPr>
          <p:blipFill rotWithShape="1">
            <a:blip r:embed="rId3">
              <a:alphaModFix/>
            </a:blip>
            <a:srcRect/>
            <a:stretch/>
          </p:blipFill>
          <p:spPr>
            <a:xfrm>
              <a:off x="457200" y="344424"/>
              <a:ext cx="1461515" cy="650748"/>
            </a:xfrm>
            <a:prstGeom prst="rect">
              <a:avLst/>
            </a:prstGeom>
            <a:noFill/>
            <a:ln>
              <a:noFill/>
            </a:ln>
          </p:spPr>
        </p:pic>
        <p:pic>
          <p:nvPicPr>
            <p:cNvPr id="133" name="Google Shape;133;p23"/>
            <p:cNvPicPr preferRelativeResize="0"/>
            <p:nvPr/>
          </p:nvPicPr>
          <p:blipFill rotWithShape="1">
            <a:blip r:embed="rId4">
              <a:alphaModFix/>
            </a:blip>
            <a:srcRect/>
            <a:stretch/>
          </p:blipFill>
          <p:spPr>
            <a:xfrm>
              <a:off x="1412747" y="344424"/>
              <a:ext cx="632460" cy="650748"/>
            </a:xfrm>
            <a:prstGeom prst="rect">
              <a:avLst/>
            </a:prstGeom>
            <a:noFill/>
            <a:ln>
              <a:noFill/>
            </a:ln>
          </p:spPr>
        </p:pic>
        <p:pic>
          <p:nvPicPr>
            <p:cNvPr id="134" name="Google Shape;134;p23"/>
            <p:cNvPicPr preferRelativeResize="0"/>
            <p:nvPr/>
          </p:nvPicPr>
          <p:blipFill rotWithShape="1">
            <a:blip r:embed="rId5">
              <a:alphaModFix/>
            </a:blip>
            <a:srcRect/>
            <a:stretch/>
          </p:blipFill>
          <p:spPr>
            <a:xfrm>
              <a:off x="1539239" y="344424"/>
              <a:ext cx="3441191" cy="650748"/>
            </a:xfrm>
            <a:prstGeom prst="rect">
              <a:avLst/>
            </a:prstGeom>
            <a:noFill/>
            <a:ln>
              <a:noFill/>
            </a:ln>
          </p:spPr>
        </p:pic>
      </p:grpSp>
      <p:sp>
        <p:nvSpPr>
          <p:cNvPr id="135" name="Google Shape;135;p23"/>
          <p:cNvSpPr txBox="1">
            <a:spLocks noGrp="1"/>
          </p:cNvSpPr>
          <p:nvPr>
            <p:ph type="title"/>
          </p:nvPr>
        </p:nvSpPr>
        <p:spPr>
          <a:xfrm>
            <a:off x="681024" y="424688"/>
            <a:ext cx="404749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White-box Test Methods</a:t>
            </a:r>
            <a:endParaRPr sz="3000"/>
          </a:p>
        </p:txBody>
      </p:sp>
      <p:sp>
        <p:nvSpPr>
          <p:cNvPr id="136" name="Google Shape;136;p23"/>
          <p:cNvSpPr txBox="1"/>
          <p:nvPr/>
        </p:nvSpPr>
        <p:spPr>
          <a:xfrm>
            <a:off x="735279" y="1504035"/>
            <a:ext cx="3314065" cy="1647825"/>
          </a:xfrm>
          <a:prstGeom prst="rect">
            <a:avLst/>
          </a:prstGeom>
          <a:noFill/>
          <a:ln>
            <a:noFill/>
          </a:ln>
        </p:spPr>
        <p:txBody>
          <a:bodyPr spcFirstLastPara="1" wrap="square" lIns="0" tIns="113025" rIns="0" bIns="0" anchor="t" anchorCtr="0">
            <a:spAutoFit/>
          </a:bodyPr>
          <a:lstStyle/>
          <a:p>
            <a:pPr marL="355600" marR="0" lvl="0" indent="-342900" algn="l" rtl="0">
              <a:lnSpc>
                <a:spcPct val="100000"/>
              </a:lnSpc>
              <a:spcBef>
                <a:spcPts val="0"/>
              </a:spcBef>
              <a:spcAft>
                <a:spcPts val="0"/>
              </a:spcAft>
              <a:buSzPts val="2000"/>
              <a:buFont typeface="Noto Sans Symbols"/>
              <a:buChar char="❑"/>
            </a:pPr>
            <a:r>
              <a:rPr lang="en-US" sz="2000" b="1">
                <a:latin typeface="Times New Roman"/>
                <a:ea typeface="Times New Roman"/>
                <a:cs typeface="Times New Roman"/>
                <a:sym typeface="Times New Roman"/>
              </a:rPr>
              <a:t>Statement Coverage</a:t>
            </a:r>
            <a:endParaRPr sz="2000">
              <a:latin typeface="Times New Roman"/>
              <a:ea typeface="Times New Roman"/>
              <a:cs typeface="Times New Roman"/>
              <a:sym typeface="Times New Roman"/>
            </a:endParaRPr>
          </a:p>
          <a:p>
            <a:pPr marL="355600" marR="0" lvl="0" indent="-342900" algn="l" rtl="0">
              <a:lnSpc>
                <a:spcPct val="100000"/>
              </a:lnSpc>
              <a:spcBef>
                <a:spcPts val="790"/>
              </a:spcBef>
              <a:spcAft>
                <a:spcPts val="0"/>
              </a:spcAft>
              <a:buSzPts val="2000"/>
              <a:buFont typeface="Noto Sans Symbols"/>
              <a:buChar char="❑"/>
            </a:pPr>
            <a:r>
              <a:rPr lang="en-US" sz="2000" b="1">
                <a:latin typeface="Times New Roman"/>
                <a:ea typeface="Times New Roman"/>
                <a:cs typeface="Times New Roman"/>
                <a:sym typeface="Times New Roman"/>
              </a:rPr>
              <a:t>Decision/Branch Coverage</a:t>
            </a:r>
            <a:endParaRPr sz="2000">
              <a:latin typeface="Times New Roman"/>
              <a:ea typeface="Times New Roman"/>
              <a:cs typeface="Times New Roman"/>
              <a:sym typeface="Times New Roman"/>
            </a:endParaRPr>
          </a:p>
          <a:p>
            <a:pPr marL="355600" marR="0" lvl="0" indent="-342900" algn="l" rtl="0">
              <a:lnSpc>
                <a:spcPct val="100000"/>
              </a:lnSpc>
              <a:spcBef>
                <a:spcPts val="795"/>
              </a:spcBef>
              <a:spcAft>
                <a:spcPts val="0"/>
              </a:spcAft>
              <a:buSzPts val="2000"/>
              <a:buFont typeface="Noto Sans Symbols"/>
              <a:buChar char="❑"/>
            </a:pPr>
            <a:r>
              <a:rPr lang="en-US" sz="2000" b="1">
                <a:latin typeface="Times New Roman"/>
                <a:ea typeface="Times New Roman"/>
                <a:cs typeface="Times New Roman"/>
                <a:sym typeface="Times New Roman"/>
              </a:rPr>
              <a:t>Condition Coverage</a:t>
            </a:r>
            <a:endParaRPr sz="2000">
              <a:latin typeface="Times New Roman"/>
              <a:ea typeface="Times New Roman"/>
              <a:cs typeface="Times New Roman"/>
              <a:sym typeface="Times New Roman"/>
            </a:endParaRPr>
          </a:p>
          <a:p>
            <a:pPr marL="355600" marR="0" lvl="0" indent="-342900" algn="l" rtl="0">
              <a:lnSpc>
                <a:spcPct val="100000"/>
              </a:lnSpc>
              <a:spcBef>
                <a:spcPts val="795"/>
              </a:spcBef>
              <a:spcAft>
                <a:spcPts val="0"/>
              </a:spcAft>
              <a:buClr>
                <a:srgbClr val="000000"/>
              </a:buClr>
              <a:buSzPts val="2000"/>
              <a:buFont typeface="Noto Sans Symbols"/>
              <a:buChar char="❑"/>
            </a:pPr>
            <a:r>
              <a:rPr lang="en-US" sz="2000" b="1">
                <a:solidFill>
                  <a:srgbClr val="CE120D"/>
                </a:solidFill>
                <a:latin typeface="Times New Roman"/>
                <a:ea typeface="Times New Roman"/>
                <a:cs typeface="Times New Roman"/>
                <a:sym typeface="Times New Roman"/>
              </a:rPr>
              <a:t>Path Coverage</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aphicFrame>
        <p:nvGraphicFramePr>
          <p:cNvPr id="762" name="Google Shape;762;p79"/>
          <p:cNvGraphicFramePr/>
          <p:nvPr/>
        </p:nvGraphicFramePr>
        <p:xfrm>
          <a:off x="338137" y="1327213"/>
          <a:ext cx="8534400" cy="4816400"/>
        </p:xfrm>
        <a:graphic>
          <a:graphicData uri="http://schemas.openxmlformats.org/drawingml/2006/table">
            <a:tbl>
              <a:tblPr firstRow="1" bandRow="1">
                <a:noFill/>
                <a:tableStyleId>{EDFAD162-9212-458F-86E7-76135E3E49CB}</a:tableStyleId>
              </a:tblPr>
              <a:tblGrid>
                <a:gridCol w="1409700"/>
                <a:gridCol w="1371600"/>
                <a:gridCol w="5753100"/>
              </a:tblGrid>
              <a:tr h="785750">
                <a:tc>
                  <a:txBody>
                    <a:bodyPr/>
                    <a:lstStyle/>
                    <a:p>
                      <a:pPr marL="497205" marR="302895" lvl="0" indent="-189230" algn="l"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Flow graph  nodes</a:t>
                      </a:r>
                      <a:endParaRPr sz="1400" u="none" strike="noStrike" cap="none">
                        <a:latin typeface="Times New Roman"/>
                        <a:ea typeface="Times New Roman"/>
                        <a:cs typeface="Times New Roman"/>
                        <a:sym typeface="Times New Roman"/>
                      </a:endParaRPr>
                    </a:p>
                  </a:txBody>
                  <a:tcPr marL="0" marR="0" marT="368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9FF66"/>
                    </a:solidFill>
                  </a:tcPr>
                </a:tc>
                <a:tc>
                  <a:txBody>
                    <a:bodyPr/>
                    <a:lstStyle/>
                    <a:p>
                      <a:pPr marL="149860" marR="144780" lvl="0" indent="0" algn="ctr" rtl="0">
                        <a:lnSpc>
                          <a:spcPct val="111428"/>
                        </a:lnSpc>
                        <a:spcBef>
                          <a:spcPts val="0"/>
                        </a:spcBef>
                        <a:spcAft>
                          <a:spcPts val="0"/>
                        </a:spcAft>
                        <a:buNone/>
                      </a:pPr>
                      <a:r>
                        <a:rPr lang="en-US" sz="1400" u="none" strike="noStrike" cap="none">
                          <a:latin typeface="Times New Roman"/>
                          <a:ea typeface="Times New Roman"/>
                          <a:cs typeface="Times New Roman"/>
                          <a:sym typeface="Times New Roman"/>
                        </a:rPr>
                        <a:t>DD Path graph  corresponding  node</a:t>
                      </a:r>
                      <a:endParaRPr sz="1400" u="none" strike="noStrike" cap="none">
                        <a:latin typeface="Times New Roman"/>
                        <a:ea typeface="Times New Roman"/>
                        <a:cs typeface="Times New Roman"/>
                        <a:sym typeface="Times New Roman"/>
                      </a:endParaRPr>
                    </a:p>
                  </a:txBody>
                  <a:tcPr marL="0" marR="0" marT="368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9FF66"/>
                    </a:solidFill>
                  </a:tcPr>
                </a:tc>
                <a:tc>
                  <a:txBody>
                    <a:bodyPr/>
                    <a:lstStyle/>
                    <a:p>
                      <a:pPr marL="635"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Remarks</a:t>
                      </a:r>
                      <a:endParaRPr sz="1400" u="none" strike="noStrike" cap="none">
                        <a:latin typeface="Times New Roman"/>
                        <a:ea typeface="Times New Roman"/>
                        <a:cs typeface="Times New Roman"/>
                        <a:sym typeface="Times New Roman"/>
                      </a:endParaRPr>
                    </a:p>
                  </a:txBody>
                  <a:tcPr marL="0" marR="0" marT="1715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9FF66"/>
                    </a:solidFill>
                  </a:tcPr>
                </a:tc>
              </a:tr>
              <a:tr h="330200">
                <a:tc>
                  <a:txBody>
                    <a:bodyPr/>
                    <a:lstStyle/>
                    <a:p>
                      <a:pPr marL="4572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 TO 9</a:t>
                      </a:r>
                      <a:endParaRPr sz="1400" u="none" strike="noStrike" cap="none">
                        <a:latin typeface="Times New Roman"/>
                        <a:ea typeface="Times New Roman"/>
                        <a:cs typeface="Times New Roman"/>
                        <a:sym typeface="Times New Roman"/>
                      </a:endParaRPr>
                    </a:p>
                  </a:txBody>
                  <a:tcPr marL="0" marR="0" marT="755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08330"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A</a:t>
                      </a:r>
                      <a:endParaRPr sz="1400" u="none" strike="noStrike" cap="none">
                        <a:latin typeface="Times New Roman"/>
                        <a:ea typeface="Times New Roman"/>
                        <a:cs typeface="Times New Roman"/>
                        <a:sym typeface="Times New Roman"/>
                      </a:endParaRPr>
                    </a:p>
                  </a:txBody>
                  <a:tcPr marL="0" marR="0" marT="95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0175"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470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1850">
                <a:tc>
                  <a:txBody>
                    <a:bodyPr/>
                    <a:lstStyle/>
                    <a:p>
                      <a:pPr marL="889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10</a:t>
                      </a:r>
                      <a:endParaRPr sz="1400" u="none" strike="noStrike" cap="none">
                        <a:latin typeface="Times New Roman"/>
                        <a:ea typeface="Times New Roman"/>
                        <a:cs typeface="Times New Roman"/>
                        <a:sym typeface="Times New Roman"/>
                      </a:endParaRPr>
                    </a:p>
                  </a:txBody>
                  <a:tcPr marL="0" marR="0" marT="901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2420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B</a:t>
                      </a:r>
                      <a:endParaRPr sz="1400" u="none" strike="noStrike" cap="none">
                        <a:latin typeface="Times New Roman"/>
                        <a:ea typeface="Times New Roman"/>
                        <a:cs typeface="Times New Roman"/>
                        <a:sym typeface="Times New Roman"/>
                      </a:endParaRPr>
                    </a:p>
                  </a:txBody>
                  <a:tcPr marL="0" marR="0" marT="285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343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04800">
                <a:tc>
                  <a:txBody>
                    <a:bodyPr/>
                    <a:lstStyle/>
                    <a:p>
                      <a:pPr marL="6223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11</a:t>
                      </a:r>
                      <a:endParaRPr sz="1400" u="none" strike="noStrike" cap="none">
                        <a:latin typeface="Times New Roman"/>
                        <a:ea typeface="Times New Roman"/>
                        <a:cs typeface="Times New Roman"/>
                        <a:sym typeface="Times New Roman"/>
                      </a:endParaRPr>
                    </a:p>
                  </a:txBody>
                  <a:tcPr marL="0" marR="0" marT="6795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22300"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C</a:t>
                      </a:r>
                      <a:endParaRPr sz="1400" u="none" strike="noStrike" cap="none">
                        <a:latin typeface="Times New Roman"/>
                        <a:ea typeface="Times New Roman"/>
                        <a:cs typeface="Times New Roman"/>
                        <a:sym typeface="Times New Roman"/>
                      </a:endParaRPr>
                    </a:p>
                  </a:txBody>
                  <a:tcPr marL="0" marR="0" marT="393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843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393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1725">
                <a:tc>
                  <a:txBody>
                    <a:bodyPr/>
                    <a:lstStyle/>
                    <a:p>
                      <a:pPr marL="60325"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12, 13</a:t>
                      </a:r>
                      <a:endParaRPr sz="1400" u="none" strike="noStrike" cap="none">
                        <a:latin typeface="Times New Roman"/>
                        <a:ea typeface="Times New Roman"/>
                        <a:cs typeface="Times New Roman"/>
                        <a:sym typeface="Times New Roman"/>
                      </a:endParaRPr>
                    </a:p>
                  </a:txBody>
                  <a:tcPr marL="0" marR="0" marT="882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1023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D</a:t>
                      </a:r>
                      <a:endParaRPr sz="1400" u="none" strike="noStrike" cap="none">
                        <a:latin typeface="Times New Roman"/>
                        <a:ea typeface="Times New Roman"/>
                        <a:cs typeface="Times New Roman"/>
                        <a:sym typeface="Times New Roman"/>
                      </a:endParaRPr>
                    </a:p>
                  </a:txBody>
                  <a:tcPr marL="0" marR="0" marT="457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843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597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0200">
                <a:tc>
                  <a:txBody>
                    <a:bodyPr/>
                    <a:lstStyle/>
                    <a:p>
                      <a:pPr marL="5080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14</a:t>
                      </a:r>
                      <a:endParaRPr sz="1400" u="none" strike="noStrike" cap="none">
                        <a:latin typeface="Times New Roman"/>
                        <a:ea typeface="Times New Roman"/>
                        <a:cs typeface="Times New Roman"/>
                        <a:sym typeface="Times New Roman"/>
                      </a:endParaRPr>
                    </a:p>
                  </a:txBody>
                  <a:tcPr marL="0" marR="0" marT="8890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2166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E</a:t>
                      </a:r>
                      <a:endParaRPr sz="1400" u="none" strike="noStrike" cap="none">
                        <a:latin typeface="Times New Roman"/>
                        <a:ea typeface="Times New Roman"/>
                        <a:cs typeface="Times New Roman"/>
                        <a:sym typeface="Times New Roman"/>
                      </a:endParaRPr>
                    </a:p>
                  </a:txBody>
                  <a:tcPr marL="0" marR="0" marT="539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3985"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Two edges are joined here</a:t>
                      </a:r>
                      <a:endParaRPr sz="1400" u="none" strike="noStrike" cap="none">
                        <a:latin typeface="Times New Roman"/>
                        <a:ea typeface="Times New Roman"/>
                        <a:cs typeface="Times New Roman"/>
                        <a:sym typeface="Times New Roman"/>
                      </a:endParaRPr>
                    </a:p>
                  </a:txBody>
                  <a:tcPr marL="0" marR="0" marT="584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1850">
                <a:tc>
                  <a:txBody>
                    <a:bodyPr/>
                    <a:lstStyle/>
                    <a:p>
                      <a:pPr marL="50165"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15, 16, 17</a:t>
                      </a:r>
                      <a:endParaRPr sz="1400" u="none" strike="noStrike" cap="none">
                        <a:latin typeface="Times New Roman"/>
                        <a:ea typeface="Times New Roman"/>
                        <a:cs typeface="Times New Roman"/>
                        <a:sym typeface="Times New Roman"/>
                      </a:endParaRPr>
                    </a:p>
                  </a:txBody>
                  <a:tcPr marL="0" marR="0" marT="9335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14680"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F</a:t>
                      </a:r>
                      <a:endParaRPr sz="1400" u="none" strike="noStrike" cap="none">
                        <a:latin typeface="Times New Roman"/>
                        <a:ea typeface="Times New Roman"/>
                        <a:cs typeface="Times New Roman"/>
                        <a:sym typeface="Times New Roman"/>
                      </a:endParaRPr>
                    </a:p>
                  </a:txBody>
                  <a:tcPr marL="0" marR="0" marT="635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33985"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647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52425">
                <a:tc>
                  <a:txBody>
                    <a:bodyPr/>
                    <a:lstStyle/>
                    <a:p>
                      <a:pPr marL="104775"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18</a:t>
                      </a:r>
                      <a:endParaRPr sz="1400" u="none" strike="noStrike" cap="none">
                        <a:latin typeface="Times New Roman"/>
                        <a:ea typeface="Times New Roman"/>
                        <a:cs typeface="Times New Roman"/>
                        <a:sym typeface="Times New Roman"/>
                      </a:endParaRPr>
                    </a:p>
                  </a:txBody>
                  <a:tcPr marL="0" marR="0" marT="520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1023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G</a:t>
                      </a:r>
                      <a:endParaRPr sz="1400" u="none" strike="noStrike" cap="none">
                        <a:latin typeface="Times New Roman"/>
                        <a:ea typeface="Times New Roman"/>
                        <a:cs typeface="Times New Roman"/>
                        <a:sym typeface="Times New Roman"/>
                      </a:endParaRPr>
                    </a:p>
                  </a:txBody>
                  <a:tcPr marL="0" marR="0" marT="508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Decision nodes plus joining of two edges</a:t>
                      </a:r>
                      <a:endParaRPr sz="1400" u="none" strike="noStrike" cap="none">
                        <a:latin typeface="Times New Roman"/>
                        <a:ea typeface="Times New Roman"/>
                        <a:cs typeface="Times New Roman"/>
                        <a:sym typeface="Times New Roman"/>
                      </a:endParaRPr>
                    </a:p>
                  </a:txBody>
                  <a:tcPr marL="0" marR="0" marT="6985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1725">
                <a:tc>
                  <a:txBody>
                    <a:bodyPr/>
                    <a:lstStyle/>
                    <a:p>
                      <a:pPr marL="6985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19</a:t>
                      </a:r>
                      <a:endParaRPr sz="1400" u="none" strike="noStrike" cap="none">
                        <a:latin typeface="Times New Roman"/>
                        <a:ea typeface="Times New Roman"/>
                        <a:cs typeface="Times New Roman"/>
                        <a:sym typeface="Times New Roman"/>
                      </a:endParaRPr>
                    </a:p>
                  </a:txBody>
                  <a:tcPr marL="0" marR="0" marT="6350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59626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H</a:t>
                      </a:r>
                      <a:endParaRPr sz="1400" u="none" strike="noStrike" cap="none">
                        <a:latin typeface="Times New Roman"/>
                        <a:ea typeface="Times New Roman"/>
                        <a:cs typeface="Times New Roman"/>
                        <a:sym typeface="Times New Roman"/>
                      </a:endParaRPr>
                    </a:p>
                  </a:txBody>
                  <a:tcPr marL="0" marR="0" marT="400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349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0200">
                <a:tc>
                  <a:txBody>
                    <a:bodyPr/>
                    <a:lstStyle/>
                    <a:p>
                      <a:pPr marL="7112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20, 21</a:t>
                      </a:r>
                      <a:endParaRPr sz="1400" u="none" strike="noStrike" cap="none">
                        <a:latin typeface="Times New Roman"/>
                        <a:ea typeface="Times New Roman"/>
                        <a:cs typeface="Times New Roman"/>
                        <a:sym typeface="Times New Roman"/>
                      </a:endParaRPr>
                    </a:p>
                  </a:txBody>
                  <a:tcPr marL="0" marR="0" marT="6540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1785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I</a:t>
                      </a:r>
                      <a:endParaRPr sz="1400" u="none" strike="noStrike" cap="none">
                        <a:latin typeface="Times New Roman"/>
                        <a:ea typeface="Times New Roman"/>
                        <a:cs typeface="Times New Roman"/>
                        <a:sym typeface="Times New Roman"/>
                      </a:endParaRPr>
                    </a:p>
                  </a:txBody>
                  <a:tcPr marL="0" marR="0" marT="444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362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50900">
                <a:tc>
                  <a:txBody>
                    <a:bodyPr/>
                    <a:lstStyle/>
                    <a:p>
                      <a:pPr marL="69850"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22</a:t>
                      </a:r>
                      <a:endParaRPr sz="1400" u="none" strike="noStrike" cap="none">
                        <a:latin typeface="Times New Roman"/>
                        <a:ea typeface="Times New Roman"/>
                        <a:cs typeface="Times New Roman"/>
                        <a:sym typeface="Times New Roman"/>
                      </a:endParaRPr>
                    </a:p>
                  </a:txBody>
                  <a:tcPr marL="0" marR="0" marT="711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24840"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J</a:t>
                      </a:r>
                      <a:endParaRPr sz="1400" u="none" strike="noStrike" cap="none">
                        <a:latin typeface="Times New Roman"/>
                        <a:ea typeface="Times New Roman"/>
                        <a:cs typeface="Times New Roman"/>
                        <a:sym typeface="Times New Roman"/>
                      </a:endParaRPr>
                    </a:p>
                  </a:txBody>
                  <a:tcPr marL="0" marR="0" marT="387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Decision node</a:t>
                      </a:r>
                      <a:endParaRPr sz="1400" u="none" strike="noStrike" cap="none">
                        <a:latin typeface="Times New Roman"/>
                        <a:ea typeface="Times New Roman"/>
                        <a:cs typeface="Times New Roman"/>
                        <a:sym typeface="Times New Roman"/>
                      </a:endParaRPr>
                    </a:p>
                  </a:txBody>
                  <a:tcPr marL="0" marR="0" marT="431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0125">
                <a:tc>
                  <a:txBody>
                    <a:bodyPr/>
                    <a:lstStyle/>
                    <a:p>
                      <a:pPr marL="71755"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23, 24</a:t>
                      </a:r>
                      <a:endParaRPr sz="1400" u="none" strike="noStrike" cap="none">
                        <a:latin typeface="Times New Roman"/>
                        <a:ea typeface="Times New Roman"/>
                        <a:cs typeface="Times New Roman"/>
                        <a:sym typeface="Times New Roman"/>
                      </a:endParaRPr>
                    </a:p>
                  </a:txBody>
                  <a:tcPr marL="0" marR="0" marT="558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603250"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K</a:t>
                      </a:r>
                      <a:endParaRPr sz="1400" u="none" strike="noStrike" cap="none">
                        <a:latin typeface="Times New Roman"/>
                        <a:ea typeface="Times New Roman"/>
                        <a:cs typeface="Times New Roman"/>
                        <a:sym typeface="Times New Roman"/>
                      </a:endParaRPr>
                    </a:p>
                  </a:txBody>
                  <a:tcPr marL="0" marR="0" marT="355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273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74650">
                <a:tc>
                  <a:txBody>
                    <a:bodyPr/>
                    <a:lstStyle/>
                    <a:p>
                      <a:pPr marL="69215" marR="0" lvl="0" indent="0" algn="ct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25, 26, 27</a:t>
                      </a:r>
                      <a:endParaRPr sz="1400" u="none" strike="noStrike" cap="none">
                        <a:latin typeface="Times New Roman"/>
                        <a:ea typeface="Times New Roman"/>
                        <a:cs typeface="Times New Roman"/>
                        <a:sym typeface="Times New Roman"/>
                      </a:endParaRPr>
                    </a:p>
                  </a:txBody>
                  <a:tcPr marL="0" marR="0" marT="6350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marR="598805" lvl="0" indent="0" algn="r"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L</a:t>
                      </a:r>
                      <a:endParaRPr sz="1400" u="none" strike="noStrike" cap="none">
                        <a:latin typeface="Times New Roman"/>
                        <a:ea typeface="Times New Roman"/>
                        <a:cs typeface="Times New Roman"/>
                        <a:sym typeface="Times New Roman"/>
                      </a:endParaRPr>
                    </a:p>
                  </a:txBody>
                  <a:tcPr marL="0" marR="0" marT="781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143510" marR="0" lvl="0" indent="0" algn="l" rtl="0">
                        <a:lnSpc>
                          <a:spcPct val="100000"/>
                        </a:lnSpc>
                        <a:spcBef>
                          <a:spcPts val="0"/>
                        </a:spcBef>
                        <a:spcAft>
                          <a:spcPts val="0"/>
                        </a:spcAft>
                        <a:buNone/>
                      </a:pPr>
                      <a:r>
                        <a:rPr lang="en-US" sz="1400" u="none" strike="noStrike" cap="none">
                          <a:latin typeface="Times New Roman"/>
                          <a:ea typeface="Times New Roman"/>
                          <a:cs typeface="Times New Roman"/>
                          <a:sym typeface="Times New Roman"/>
                        </a:rPr>
                        <a:t>Sequential nodes</a:t>
                      </a:r>
                      <a:endParaRPr sz="1400" u="none" strike="noStrike" cap="none">
                        <a:latin typeface="Times New Roman"/>
                        <a:ea typeface="Times New Roman"/>
                        <a:cs typeface="Times New Roman"/>
                        <a:sym typeface="Times New Roman"/>
                      </a:endParaRPr>
                    </a:p>
                  </a:txBody>
                  <a:tcPr marL="0" marR="0" marT="3492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bl>
          </a:graphicData>
        </a:graphic>
      </p:graphicFrame>
      <p:sp>
        <p:nvSpPr>
          <p:cNvPr id="763" name="Google Shape;763;p79"/>
          <p:cNvSpPr txBox="1"/>
          <p:nvPr/>
        </p:nvSpPr>
        <p:spPr>
          <a:xfrm>
            <a:off x="7547609" y="6322567"/>
            <a:ext cx="8388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latin typeface="Arial"/>
                <a:ea typeface="Arial"/>
                <a:cs typeface="Arial"/>
                <a:sym typeface="Arial"/>
              </a:rPr>
              <a:t>Cont….</a:t>
            </a:r>
            <a:endParaRPr sz="18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aphicFrame>
        <p:nvGraphicFramePr>
          <p:cNvPr id="768" name="Google Shape;768;p80"/>
          <p:cNvGraphicFramePr/>
          <p:nvPr/>
        </p:nvGraphicFramePr>
        <p:xfrm>
          <a:off x="366712" y="1966912"/>
          <a:ext cx="8534400" cy="2185784"/>
        </p:xfrm>
        <a:graphic>
          <a:graphicData uri="http://schemas.openxmlformats.org/drawingml/2006/table">
            <a:tbl>
              <a:tblPr firstRow="1" bandRow="1">
                <a:noFill/>
                <a:tableStyleId>{EDFAD162-9212-458F-86E7-76135E3E49CB}</a:tableStyleId>
              </a:tblPr>
              <a:tblGrid>
                <a:gridCol w="1409700"/>
                <a:gridCol w="1371600"/>
                <a:gridCol w="5753100"/>
              </a:tblGrid>
              <a:tr h="508000">
                <a:tc>
                  <a:txBody>
                    <a:bodyPr/>
                    <a:lstStyle/>
                    <a:p>
                      <a:pPr marL="0" marR="0" lvl="0" indent="0" algn="ctr" rtl="0">
                        <a:lnSpc>
                          <a:spcPct val="100000"/>
                        </a:lnSpc>
                        <a:spcBef>
                          <a:spcPts val="0"/>
                        </a:spcBef>
                        <a:spcAft>
                          <a:spcPts val="0"/>
                        </a:spcAft>
                        <a:buNone/>
                      </a:pPr>
                      <a:r>
                        <a:rPr lang="en-US" sz="900" u="none" strike="noStrike" cap="none">
                          <a:latin typeface="Times New Roman"/>
                          <a:ea typeface="Times New Roman"/>
                          <a:cs typeface="Times New Roman"/>
                          <a:sym typeface="Times New Roman"/>
                        </a:rPr>
                        <a:t>Flow graph nodes</a:t>
                      </a:r>
                      <a:endParaRPr sz="900" u="none" strike="noStrike" cap="none">
                        <a:latin typeface="Times New Roman"/>
                        <a:ea typeface="Times New Roman"/>
                        <a:cs typeface="Times New Roman"/>
                        <a:sym typeface="Times New Roman"/>
                      </a:endParaRPr>
                    </a:p>
                  </a:txBody>
                  <a:tcPr marL="0" marR="0" marT="2730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9FF66"/>
                    </a:solidFill>
                  </a:tcPr>
                </a:tc>
                <a:tc>
                  <a:txBody>
                    <a:bodyPr/>
                    <a:lstStyle/>
                    <a:p>
                      <a:pPr marL="0" marR="0" lvl="0" indent="0" algn="ctr" rtl="0">
                        <a:lnSpc>
                          <a:spcPct val="116111"/>
                        </a:lnSpc>
                        <a:spcBef>
                          <a:spcPts val="0"/>
                        </a:spcBef>
                        <a:spcAft>
                          <a:spcPts val="0"/>
                        </a:spcAft>
                        <a:buNone/>
                      </a:pPr>
                      <a:r>
                        <a:rPr lang="en-US" sz="900" u="none" strike="noStrike" cap="none">
                          <a:latin typeface="Times New Roman"/>
                          <a:ea typeface="Times New Roman"/>
                          <a:cs typeface="Times New Roman"/>
                          <a:sym typeface="Times New Roman"/>
                        </a:rPr>
                        <a:t>DD Path graph</a:t>
                      </a:r>
                      <a:endParaRPr sz="900" u="none" strike="noStrike" cap="none">
                        <a:latin typeface="Times New Roman"/>
                        <a:ea typeface="Times New Roman"/>
                        <a:cs typeface="Times New Roman"/>
                        <a:sym typeface="Times New Roman"/>
                      </a:endParaRPr>
                    </a:p>
                    <a:p>
                      <a:pPr marL="0" marR="0" lvl="0" indent="0" algn="ctr" rtl="0">
                        <a:lnSpc>
                          <a:spcPct val="116111"/>
                        </a:lnSpc>
                        <a:spcBef>
                          <a:spcPts val="0"/>
                        </a:spcBef>
                        <a:spcAft>
                          <a:spcPts val="0"/>
                        </a:spcAft>
                        <a:buNone/>
                      </a:pPr>
                      <a:r>
                        <a:rPr lang="en-US" sz="900" u="none" strike="noStrike" cap="none">
                          <a:latin typeface="Times New Roman"/>
                          <a:ea typeface="Times New Roman"/>
                          <a:cs typeface="Times New Roman"/>
                          <a:sym typeface="Times New Roman"/>
                        </a:rPr>
                        <a:t>corresponding node</a:t>
                      </a:r>
                      <a:endParaRPr sz="900" u="none" strike="noStrike" cap="none">
                        <a:latin typeface="Times New Roman"/>
                        <a:ea typeface="Times New Roman"/>
                        <a:cs typeface="Times New Roman"/>
                        <a:sym typeface="Times New Roman"/>
                      </a:endParaRPr>
                    </a:p>
                  </a:txBody>
                  <a:tcPr marL="0" marR="0" marT="2730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9FF66"/>
                    </a:solidFill>
                  </a:tcPr>
                </a:tc>
                <a:tc>
                  <a:txBody>
                    <a:bodyPr/>
                    <a:lstStyle/>
                    <a:p>
                      <a:pPr marL="0" marR="0" lvl="0" indent="0" algn="ctr" rtl="0">
                        <a:lnSpc>
                          <a:spcPct val="100000"/>
                        </a:lnSpc>
                        <a:spcBef>
                          <a:spcPts val="0"/>
                        </a:spcBef>
                        <a:spcAft>
                          <a:spcPts val="0"/>
                        </a:spcAft>
                        <a:buNone/>
                      </a:pPr>
                      <a:r>
                        <a:rPr lang="en-US" sz="900" u="none" strike="noStrike" cap="none">
                          <a:latin typeface="Times New Roman"/>
                          <a:ea typeface="Times New Roman"/>
                          <a:cs typeface="Times New Roman"/>
                          <a:sym typeface="Times New Roman"/>
                        </a:rPr>
                        <a:t>Remarks</a:t>
                      </a:r>
                      <a:endParaRPr sz="900" u="none" strike="noStrike" cap="none">
                        <a:latin typeface="Times New Roman"/>
                        <a:ea typeface="Times New Roman"/>
                        <a:cs typeface="Times New Roman"/>
                        <a:sym typeface="Times New Roman"/>
                      </a:endParaRPr>
                    </a:p>
                  </a:txBody>
                  <a:tcPr marL="0" marR="0" marT="273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9FF66"/>
                    </a:solidFill>
                  </a:tcPr>
                </a:tc>
              </a:tr>
              <a:tr h="269875">
                <a:tc>
                  <a:txBody>
                    <a:bodyPr/>
                    <a:lstStyle/>
                    <a:p>
                      <a:pPr marL="27940" marR="0" lvl="0" indent="0" algn="ctr" rtl="0">
                        <a:lnSpc>
                          <a:spcPct val="98076"/>
                        </a:lnSpc>
                        <a:spcBef>
                          <a:spcPts val="0"/>
                        </a:spcBef>
                        <a:spcAft>
                          <a:spcPts val="0"/>
                        </a:spcAft>
                        <a:buNone/>
                      </a:pPr>
                      <a:r>
                        <a:rPr lang="en-US" sz="1300" u="none" strike="noStrike" cap="none">
                          <a:latin typeface="Arial"/>
                          <a:ea typeface="Arial"/>
                          <a:cs typeface="Arial"/>
                          <a:sym typeface="Arial"/>
                        </a:rPr>
                        <a:t>28</a:t>
                      </a:r>
                      <a:endParaRPr sz="1300" u="none" strike="noStrike" cap="none">
                        <a:latin typeface="Arial"/>
                        <a:ea typeface="Arial"/>
                        <a:cs typeface="Arial"/>
                        <a:sym typeface="Arial"/>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37210" marR="0" lvl="0" indent="0" algn="l" rtl="0">
                        <a:lnSpc>
                          <a:spcPct val="99062"/>
                        </a:lnSpc>
                        <a:spcBef>
                          <a:spcPts val="0"/>
                        </a:spcBef>
                        <a:spcAft>
                          <a:spcPts val="0"/>
                        </a:spcAft>
                        <a:buNone/>
                      </a:pPr>
                      <a:r>
                        <a:rPr lang="en-US" sz="1600" u="none" strike="noStrike" cap="none">
                          <a:latin typeface="Arial"/>
                          <a:ea typeface="Arial"/>
                          <a:cs typeface="Arial"/>
                          <a:sym typeface="Arial"/>
                        </a:rPr>
                        <a:t>M</a:t>
                      </a:r>
                      <a:endParaRPr sz="1600" u="none" strike="noStrike" cap="none">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0805" marR="0" lvl="0" indent="0" algn="l" rtl="0">
                        <a:lnSpc>
                          <a:spcPct val="112692"/>
                        </a:lnSpc>
                        <a:spcBef>
                          <a:spcPts val="0"/>
                        </a:spcBef>
                        <a:spcAft>
                          <a:spcPts val="0"/>
                        </a:spcAft>
                        <a:buNone/>
                      </a:pPr>
                      <a:r>
                        <a:rPr lang="en-US" sz="1300" u="none" strike="noStrike" cap="none">
                          <a:latin typeface="Arial"/>
                          <a:ea typeface="Arial"/>
                          <a:cs typeface="Arial"/>
                          <a:sym typeface="Arial"/>
                        </a:rPr>
                        <a:t>Three edges are combined here</a:t>
                      </a:r>
                      <a:endParaRPr sz="1300" u="none" strike="noStrike" cap="none">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4475">
                <a:tc>
                  <a:txBody>
                    <a:bodyPr/>
                    <a:lstStyle/>
                    <a:p>
                      <a:pPr marL="12700" marR="0" lvl="0" indent="0" algn="ctr" rtl="0">
                        <a:lnSpc>
                          <a:spcPct val="118461"/>
                        </a:lnSpc>
                        <a:spcBef>
                          <a:spcPts val="0"/>
                        </a:spcBef>
                        <a:spcAft>
                          <a:spcPts val="0"/>
                        </a:spcAft>
                        <a:buNone/>
                      </a:pPr>
                      <a:r>
                        <a:rPr lang="en-US" sz="1300" u="none" strike="noStrike" cap="none">
                          <a:latin typeface="Arial"/>
                          <a:ea typeface="Arial"/>
                          <a:cs typeface="Arial"/>
                          <a:sym typeface="Arial"/>
                        </a:rPr>
                        <a:t>29</a:t>
                      </a:r>
                      <a:endParaRPr sz="1300" u="none" strike="noStrike" cap="none">
                        <a:latin typeface="Arial"/>
                        <a:ea typeface="Arial"/>
                        <a:cs typeface="Arial"/>
                        <a:sym typeface="Arial"/>
                      </a:endParaRPr>
                    </a:p>
                  </a:txBody>
                  <a:tcPr marL="0" marR="0" marT="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42925" marR="0" lvl="0" indent="0" algn="l" rtl="0">
                        <a:lnSpc>
                          <a:spcPct val="106875"/>
                        </a:lnSpc>
                        <a:spcBef>
                          <a:spcPts val="0"/>
                        </a:spcBef>
                        <a:spcAft>
                          <a:spcPts val="0"/>
                        </a:spcAft>
                        <a:buNone/>
                      </a:pPr>
                      <a:r>
                        <a:rPr lang="en-US" sz="1600" u="none" strike="noStrike" cap="none">
                          <a:latin typeface="Arial"/>
                          <a:ea typeface="Arial"/>
                          <a:cs typeface="Arial"/>
                          <a:sym typeface="Arial"/>
                        </a:rPr>
                        <a:t>N</a:t>
                      </a:r>
                      <a:endParaRPr sz="1600" u="none" strike="noStrike" cap="none">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710" marR="0" lvl="0" indent="0" algn="l" rtl="0">
                        <a:lnSpc>
                          <a:spcPct val="120000"/>
                        </a:lnSpc>
                        <a:spcBef>
                          <a:spcPts val="0"/>
                        </a:spcBef>
                        <a:spcAft>
                          <a:spcPts val="0"/>
                        </a:spcAft>
                        <a:buNone/>
                      </a:pPr>
                      <a:r>
                        <a:rPr lang="en-US" sz="1300" u="none" strike="noStrike" cap="none">
                          <a:latin typeface="Arial"/>
                          <a:ea typeface="Arial"/>
                          <a:cs typeface="Arial"/>
                          <a:sym typeface="Arial"/>
                        </a:rPr>
                        <a:t>Decision node</a:t>
                      </a:r>
                      <a:endParaRPr sz="1300" u="none" strike="noStrike" cap="none">
                        <a:latin typeface="Arial"/>
                        <a:ea typeface="Arial"/>
                        <a:cs typeface="Arial"/>
                        <a:sym typeface="Arial"/>
                      </a:endParaRPr>
                    </a:p>
                  </a:txBody>
                  <a:tcPr marL="0" marR="0" marT="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73050">
                <a:tc>
                  <a:txBody>
                    <a:bodyPr/>
                    <a:lstStyle/>
                    <a:p>
                      <a:pPr marL="12700" marR="0" lvl="0" indent="0" algn="ctr" rtl="0">
                        <a:lnSpc>
                          <a:spcPct val="100000"/>
                        </a:lnSpc>
                        <a:spcBef>
                          <a:spcPts val="0"/>
                        </a:spcBef>
                        <a:spcAft>
                          <a:spcPts val="0"/>
                        </a:spcAft>
                        <a:buNone/>
                      </a:pPr>
                      <a:r>
                        <a:rPr lang="en-US" sz="1300" u="none" strike="noStrike" cap="none">
                          <a:latin typeface="Arial"/>
                          <a:ea typeface="Arial"/>
                          <a:cs typeface="Arial"/>
                          <a:sym typeface="Arial"/>
                        </a:rPr>
                        <a:t>30, 31</a:t>
                      </a:r>
                      <a:endParaRPr sz="1300" u="none" strike="noStrike" cap="none">
                        <a:latin typeface="Arial"/>
                        <a:ea typeface="Arial"/>
                        <a:cs typeface="Arial"/>
                        <a:sym typeface="Arial"/>
                      </a:endParaRPr>
                    </a:p>
                  </a:txBody>
                  <a:tcPr marL="0" marR="0" marT="304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40385" marR="0" lvl="0" indent="0" algn="l" rtl="0">
                        <a:lnSpc>
                          <a:spcPct val="112500"/>
                        </a:lnSpc>
                        <a:spcBef>
                          <a:spcPts val="0"/>
                        </a:spcBef>
                        <a:spcAft>
                          <a:spcPts val="0"/>
                        </a:spcAft>
                        <a:buNone/>
                      </a:pPr>
                      <a:r>
                        <a:rPr lang="en-US" sz="1600" u="none" strike="noStrike" cap="none">
                          <a:latin typeface="Arial"/>
                          <a:ea typeface="Arial"/>
                          <a:cs typeface="Arial"/>
                          <a:sym typeface="Arial"/>
                        </a:rPr>
                        <a:t>O</a:t>
                      </a:r>
                      <a:endParaRPr sz="1600" u="none" strike="noStrike" cap="none">
                        <a:latin typeface="Arial"/>
                        <a:ea typeface="Arial"/>
                        <a:cs typeface="Arial"/>
                        <a:sym typeface="Arial"/>
                      </a:endParaRPr>
                    </a:p>
                  </a:txBody>
                  <a:tcPr marL="0" marR="0" marT="317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710" marR="0" lvl="0" indent="0" algn="l" rtl="0">
                        <a:lnSpc>
                          <a:spcPct val="100000"/>
                        </a:lnSpc>
                        <a:spcBef>
                          <a:spcPts val="0"/>
                        </a:spcBef>
                        <a:spcAft>
                          <a:spcPts val="0"/>
                        </a:spcAft>
                        <a:buNone/>
                      </a:pPr>
                      <a:r>
                        <a:rPr lang="en-US" sz="1300" u="none" strike="noStrike" cap="none">
                          <a:latin typeface="Arial"/>
                          <a:ea typeface="Arial"/>
                          <a:cs typeface="Arial"/>
                          <a:sym typeface="Arial"/>
                        </a:rPr>
                        <a:t>Sequential nodes</a:t>
                      </a:r>
                      <a:endParaRPr sz="1300" u="none" strike="noStrike" cap="none">
                        <a:latin typeface="Arial"/>
                        <a:ea typeface="Arial"/>
                        <a:cs typeface="Arial"/>
                        <a:sym typeface="Arial"/>
                      </a:endParaRPr>
                    </a:p>
                  </a:txBody>
                  <a:tcPr marL="0" marR="0" marT="400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73050">
                <a:tc>
                  <a:txBody>
                    <a:bodyPr/>
                    <a:lstStyle/>
                    <a:p>
                      <a:pPr marL="13970" marR="0" lvl="0" indent="0" algn="ctr" rtl="0">
                        <a:lnSpc>
                          <a:spcPct val="100000"/>
                        </a:lnSpc>
                        <a:spcBef>
                          <a:spcPts val="0"/>
                        </a:spcBef>
                        <a:spcAft>
                          <a:spcPts val="0"/>
                        </a:spcAft>
                        <a:buNone/>
                      </a:pPr>
                      <a:r>
                        <a:rPr lang="en-US" sz="1300" u="none" strike="noStrike" cap="none">
                          <a:latin typeface="Arial"/>
                          <a:ea typeface="Arial"/>
                          <a:cs typeface="Arial"/>
                          <a:sym typeface="Arial"/>
                        </a:rPr>
                        <a:t>32, 33, 34</a:t>
                      </a:r>
                      <a:endParaRPr sz="1300" u="none" strike="noStrike" cap="none">
                        <a:latin typeface="Arial"/>
                        <a:ea typeface="Arial"/>
                        <a:cs typeface="Arial"/>
                        <a:sym typeface="Arial"/>
                      </a:endParaRPr>
                    </a:p>
                  </a:txBody>
                  <a:tcPr marL="0" marR="0" marT="6032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31495" marR="0" lvl="0" indent="0" algn="l" rtl="0">
                        <a:lnSpc>
                          <a:spcPct val="92812"/>
                        </a:lnSpc>
                        <a:spcBef>
                          <a:spcPts val="0"/>
                        </a:spcBef>
                        <a:spcAft>
                          <a:spcPts val="0"/>
                        </a:spcAft>
                        <a:buNone/>
                      </a:pPr>
                      <a:r>
                        <a:rPr lang="en-US" sz="1600" u="none" strike="noStrike" cap="none">
                          <a:latin typeface="Arial"/>
                          <a:ea typeface="Arial"/>
                          <a:cs typeface="Arial"/>
                          <a:sym typeface="Arial"/>
                        </a:rPr>
                        <a:t>P</a:t>
                      </a:r>
                      <a:endParaRPr sz="1600" u="none" strike="noStrike" cap="none">
                        <a:latin typeface="Arial"/>
                        <a:ea typeface="Arial"/>
                        <a:cs typeface="Arial"/>
                        <a:sym typeface="Arial"/>
                      </a:endParaRPr>
                    </a:p>
                  </a:txBody>
                  <a:tcPr marL="0" marR="0" marT="717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92710" marR="0" lvl="0" indent="0" algn="l" rtl="0">
                        <a:lnSpc>
                          <a:spcPct val="93846"/>
                        </a:lnSpc>
                        <a:spcBef>
                          <a:spcPts val="0"/>
                        </a:spcBef>
                        <a:spcAft>
                          <a:spcPts val="0"/>
                        </a:spcAft>
                        <a:buNone/>
                      </a:pPr>
                      <a:r>
                        <a:rPr lang="en-US" sz="1300" u="none" strike="noStrike" cap="none">
                          <a:latin typeface="Arial"/>
                          <a:ea typeface="Arial"/>
                          <a:cs typeface="Arial"/>
                          <a:sym typeface="Arial"/>
                        </a:rPr>
                        <a:t>Sequential nodes</a:t>
                      </a:r>
                      <a:endParaRPr sz="1300" u="none" strike="noStrike" cap="none">
                        <a:latin typeface="Arial"/>
                        <a:ea typeface="Arial"/>
                        <a:cs typeface="Arial"/>
                        <a:sym typeface="Arial"/>
                      </a:endParaRPr>
                    </a:p>
                  </a:txBody>
                  <a:tcPr marL="0" marR="0" marT="1054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71400">
                <a:tc>
                  <a:txBody>
                    <a:bodyPr/>
                    <a:lstStyle/>
                    <a:p>
                      <a:pPr marL="12700" marR="0" lvl="0" indent="0" algn="ctr" rtl="0">
                        <a:lnSpc>
                          <a:spcPct val="113076"/>
                        </a:lnSpc>
                        <a:spcBef>
                          <a:spcPts val="0"/>
                        </a:spcBef>
                        <a:spcAft>
                          <a:spcPts val="0"/>
                        </a:spcAft>
                        <a:buNone/>
                      </a:pPr>
                      <a:r>
                        <a:rPr lang="en-US" sz="1300" u="none" strike="noStrike" cap="none">
                          <a:latin typeface="Arial"/>
                          <a:ea typeface="Arial"/>
                          <a:cs typeface="Arial"/>
                          <a:sym typeface="Arial"/>
                        </a:rPr>
                        <a:t>35</a:t>
                      </a:r>
                      <a:endParaRPr sz="1300" u="none" strike="noStrike" cap="none">
                        <a:latin typeface="Arial"/>
                        <a:ea typeface="Arial"/>
                        <a:cs typeface="Arial"/>
                        <a:sym typeface="Arial"/>
                      </a:endParaRPr>
                    </a:p>
                  </a:txBody>
                  <a:tcPr marL="0" marR="0" marT="71750"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532130" marR="0" lvl="0" indent="0" algn="l" rtl="0">
                        <a:lnSpc>
                          <a:spcPct val="102812"/>
                        </a:lnSpc>
                        <a:spcBef>
                          <a:spcPts val="0"/>
                        </a:spcBef>
                        <a:spcAft>
                          <a:spcPts val="0"/>
                        </a:spcAft>
                        <a:buNone/>
                      </a:pPr>
                      <a:r>
                        <a:rPr lang="en-US" sz="1600" u="none" strike="noStrike" cap="none">
                          <a:latin typeface="Arial"/>
                          <a:ea typeface="Arial"/>
                          <a:cs typeface="Arial"/>
                          <a:sym typeface="Arial"/>
                        </a:rPr>
                        <a:t>Q</a:t>
                      </a:r>
                      <a:endParaRPr sz="1600" u="none" strike="noStrike" cap="none">
                        <a:latin typeface="Arial"/>
                        <a:ea typeface="Arial"/>
                        <a:cs typeface="Arial"/>
                        <a:sym typeface="Arial"/>
                      </a:endParaRPr>
                    </a:p>
                  </a:txBody>
                  <a:tcPr marL="0" marR="0" marT="4952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83185" marR="0" lvl="0" indent="0" algn="l" rtl="0">
                        <a:lnSpc>
                          <a:spcPct val="107307"/>
                        </a:lnSpc>
                        <a:spcBef>
                          <a:spcPts val="0"/>
                        </a:spcBef>
                        <a:spcAft>
                          <a:spcPts val="0"/>
                        </a:spcAft>
                        <a:buNone/>
                      </a:pPr>
                      <a:r>
                        <a:rPr lang="en-US" sz="1300" u="none" strike="noStrike" cap="none">
                          <a:latin typeface="Arial"/>
                          <a:ea typeface="Arial"/>
                          <a:cs typeface="Arial"/>
                          <a:sym typeface="Arial"/>
                        </a:rPr>
                        <a:t>Three edges are combined here</a:t>
                      </a:r>
                      <a:endParaRPr sz="1300" u="none" strike="noStrike" cap="none">
                        <a:latin typeface="Arial"/>
                        <a:ea typeface="Arial"/>
                        <a:cs typeface="Arial"/>
                        <a:sym typeface="Arial"/>
                      </a:endParaRPr>
                    </a:p>
                  </a:txBody>
                  <a:tcPr marL="0" marR="0" marT="81275"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71525">
                <a:tc>
                  <a:txBody>
                    <a:bodyPr/>
                    <a:lstStyle/>
                    <a:p>
                      <a:pPr marL="12700" marR="0" lvl="0" indent="0" algn="ctr" rtl="0">
                        <a:lnSpc>
                          <a:spcPct val="106538"/>
                        </a:lnSpc>
                        <a:spcBef>
                          <a:spcPts val="0"/>
                        </a:spcBef>
                        <a:spcAft>
                          <a:spcPts val="0"/>
                        </a:spcAft>
                        <a:buNone/>
                      </a:pPr>
                      <a:r>
                        <a:rPr lang="en-US" sz="1300" u="none" strike="noStrike" cap="none">
                          <a:latin typeface="Arial"/>
                          <a:ea typeface="Arial"/>
                          <a:cs typeface="Arial"/>
                          <a:sym typeface="Arial"/>
                        </a:rPr>
                        <a:t>36, 37</a:t>
                      </a:r>
                      <a:endParaRPr sz="1300" u="none" strike="noStrike" cap="none">
                        <a:latin typeface="Arial"/>
                        <a:ea typeface="Arial"/>
                        <a:cs typeface="Arial"/>
                        <a:sym typeface="Arial"/>
                      </a:endParaRPr>
                    </a:p>
                  </a:txBody>
                  <a:tcPr marL="0" marR="0" marT="83175" marB="0">
                    <a:lnL w="2857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557530" marR="0" lvl="0" indent="0" algn="l" rtl="0">
                        <a:lnSpc>
                          <a:spcPct val="91875"/>
                        </a:lnSpc>
                        <a:spcBef>
                          <a:spcPts val="0"/>
                        </a:spcBef>
                        <a:spcAft>
                          <a:spcPts val="0"/>
                        </a:spcAft>
                        <a:buNone/>
                      </a:pPr>
                      <a:r>
                        <a:rPr lang="en-US" sz="1600" u="none" strike="noStrike" cap="none">
                          <a:latin typeface="Arial"/>
                          <a:ea typeface="Arial"/>
                          <a:cs typeface="Arial"/>
                          <a:sym typeface="Arial"/>
                        </a:rPr>
                        <a:t>R</a:t>
                      </a:r>
                      <a:endParaRPr sz="1600" u="none" strike="noStrike" cap="none">
                        <a:latin typeface="Arial"/>
                        <a:ea typeface="Arial"/>
                        <a:cs typeface="Arial"/>
                        <a:sym typeface="Arial"/>
                      </a:endParaRPr>
                    </a:p>
                  </a:txBody>
                  <a:tcPr marL="0" marR="0" marT="717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92710" marR="0" lvl="0" indent="0" algn="l" rtl="0">
                        <a:lnSpc>
                          <a:spcPct val="100769"/>
                        </a:lnSpc>
                        <a:spcBef>
                          <a:spcPts val="0"/>
                        </a:spcBef>
                        <a:spcAft>
                          <a:spcPts val="0"/>
                        </a:spcAft>
                        <a:buNone/>
                      </a:pPr>
                      <a:r>
                        <a:rPr lang="en-US" sz="1300" u="none" strike="noStrike" cap="none">
                          <a:latin typeface="Arial"/>
                          <a:ea typeface="Arial"/>
                          <a:cs typeface="Arial"/>
                          <a:sym typeface="Arial"/>
                        </a:rPr>
                        <a:t>Sequential nodes with exit node</a:t>
                      </a:r>
                      <a:endParaRPr sz="1300" u="none" strike="noStrike" cap="none">
                        <a:latin typeface="Arial"/>
                        <a:ea typeface="Arial"/>
                        <a:cs typeface="Arial"/>
                        <a:sym typeface="Arial"/>
                      </a:endParaRPr>
                    </a:p>
                  </a:txBody>
                  <a:tcPr marL="0" marR="0" marT="92700" marB="0">
                    <a:lnL w="12700"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81"/>
          <p:cNvPicPr preferRelativeResize="0"/>
          <p:nvPr/>
        </p:nvPicPr>
        <p:blipFill rotWithShape="1">
          <a:blip r:embed="rId3">
            <a:alphaModFix/>
          </a:blip>
          <a:srcRect/>
          <a:stretch/>
        </p:blipFill>
        <p:spPr>
          <a:xfrm>
            <a:off x="812831" y="1215864"/>
            <a:ext cx="3511114" cy="5328210"/>
          </a:xfrm>
          <a:prstGeom prst="rect">
            <a:avLst/>
          </a:prstGeom>
          <a:noFill/>
          <a:ln>
            <a:noFill/>
          </a:ln>
        </p:spPr>
      </p:pic>
      <p:sp>
        <p:nvSpPr>
          <p:cNvPr id="774" name="Google Shape;774;p81"/>
          <p:cNvSpPr txBox="1"/>
          <p:nvPr/>
        </p:nvSpPr>
        <p:spPr>
          <a:xfrm>
            <a:off x="4560201" y="1718825"/>
            <a:ext cx="4133400" cy="201450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2000">
                <a:latin typeface="Times New Roman"/>
                <a:ea typeface="Times New Roman"/>
                <a:cs typeface="Times New Roman"/>
                <a:sym typeface="Times New Roman"/>
              </a:rPr>
              <a:t>Complexity ?</a:t>
            </a:r>
            <a:endParaRPr sz="2000">
              <a:latin typeface="Times New Roman"/>
              <a:ea typeface="Times New Roman"/>
              <a:cs typeface="Times New Roman"/>
              <a:sym typeface="Times New Roman"/>
            </a:endParaRPr>
          </a:p>
          <a:p>
            <a:pPr marL="12700" marR="1316355" lvl="0" indent="0" algn="l" rtl="0">
              <a:lnSpc>
                <a:spcPct val="150000"/>
              </a:lnSpc>
              <a:spcBef>
                <a:spcPts val="1200"/>
              </a:spcBef>
              <a:spcAft>
                <a:spcPts val="0"/>
              </a:spcAft>
              <a:buNone/>
            </a:pPr>
            <a:r>
              <a:rPr lang="en-US" sz="2000">
                <a:solidFill>
                  <a:srgbClr val="CC0000"/>
                </a:solidFill>
                <a:latin typeface="Times New Roman"/>
                <a:ea typeface="Times New Roman"/>
                <a:cs typeface="Times New Roman"/>
                <a:sym typeface="Times New Roman"/>
              </a:rPr>
              <a:t>Number of  edges (</a:t>
            </a:r>
            <a:r>
              <a:rPr lang="en-US" sz="2000" i="1">
                <a:solidFill>
                  <a:srgbClr val="CC0000"/>
                </a:solidFill>
                <a:latin typeface="Times New Roman"/>
                <a:ea typeface="Times New Roman"/>
                <a:cs typeface="Times New Roman"/>
                <a:sym typeface="Times New Roman"/>
              </a:rPr>
              <a:t>e</a:t>
            </a:r>
            <a:r>
              <a:rPr lang="en-US" sz="2000">
                <a:solidFill>
                  <a:srgbClr val="CC0000"/>
                </a:solidFill>
                <a:latin typeface="Times New Roman"/>
                <a:ea typeface="Times New Roman"/>
                <a:cs typeface="Times New Roman"/>
                <a:sym typeface="Times New Roman"/>
              </a:rPr>
              <a:t>) = 23  </a:t>
            </a:r>
            <a:endParaRPr sz="2000">
              <a:solidFill>
                <a:srgbClr val="CC0000"/>
              </a:solidFill>
              <a:latin typeface="Times New Roman"/>
              <a:ea typeface="Times New Roman"/>
              <a:cs typeface="Times New Roman"/>
              <a:sym typeface="Times New Roman"/>
            </a:endParaRPr>
          </a:p>
          <a:p>
            <a:pPr marL="12700" marR="1316355" lvl="0" indent="0" algn="l" rtl="0">
              <a:lnSpc>
                <a:spcPct val="150000"/>
              </a:lnSpc>
              <a:spcBef>
                <a:spcPts val="1200"/>
              </a:spcBef>
              <a:spcAft>
                <a:spcPts val="0"/>
              </a:spcAft>
              <a:buNone/>
            </a:pPr>
            <a:r>
              <a:rPr lang="en-US" sz="2000">
                <a:solidFill>
                  <a:srgbClr val="CE120D"/>
                </a:solidFill>
                <a:latin typeface="Times New Roman"/>
                <a:ea typeface="Times New Roman"/>
                <a:cs typeface="Times New Roman"/>
                <a:sym typeface="Times New Roman"/>
              </a:rPr>
              <a:t>Number of nodes (</a:t>
            </a:r>
            <a:r>
              <a:rPr lang="en-US" sz="2000" i="1">
                <a:solidFill>
                  <a:srgbClr val="CE120D"/>
                </a:solidFill>
                <a:latin typeface="Times New Roman"/>
                <a:ea typeface="Times New Roman"/>
                <a:cs typeface="Times New Roman"/>
                <a:sym typeface="Times New Roman"/>
              </a:rPr>
              <a:t>n</a:t>
            </a:r>
            <a:r>
              <a:rPr lang="en-US" sz="2000">
                <a:solidFill>
                  <a:srgbClr val="CE120D"/>
                </a:solidFill>
                <a:latin typeface="Times New Roman"/>
                <a:ea typeface="Times New Roman"/>
                <a:cs typeface="Times New Roman"/>
                <a:sym typeface="Times New Roman"/>
              </a:rPr>
              <a:t>) =18</a:t>
            </a:r>
            <a:endParaRPr sz="2000">
              <a:solidFill>
                <a:srgbClr val="CE120D"/>
              </a:solidFill>
              <a:latin typeface="Times New Roman"/>
              <a:ea typeface="Times New Roman"/>
              <a:cs typeface="Times New Roman"/>
              <a:sym typeface="Times New Roman"/>
            </a:endParaRPr>
          </a:p>
          <a:p>
            <a:pPr marL="0" marR="0" lvl="0" indent="0" algn="l" rtl="0">
              <a:lnSpc>
                <a:spcPct val="100000"/>
              </a:lnSpc>
              <a:spcBef>
                <a:spcPts val="1200"/>
              </a:spcBef>
              <a:spcAft>
                <a:spcPts val="0"/>
              </a:spcAft>
              <a:buNone/>
            </a:pPr>
            <a:r>
              <a:rPr lang="en-US" sz="2000">
                <a:solidFill>
                  <a:srgbClr val="FB0028"/>
                </a:solidFill>
                <a:latin typeface="Times New Roman"/>
                <a:ea typeface="Times New Roman"/>
                <a:cs typeface="Times New Roman"/>
                <a:sym typeface="Times New Roman"/>
              </a:rPr>
              <a:t>V(G) = </a:t>
            </a:r>
            <a:r>
              <a:rPr lang="en-US" sz="2000" i="1">
                <a:solidFill>
                  <a:srgbClr val="FB0028"/>
                </a:solidFill>
                <a:latin typeface="Times New Roman"/>
                <a:ea typeface="Times New Roman"/>
                <a:cs typeface="Times New Roman"/>
                <a:sym typeface="Times New Roman"/>
              </a:rPr>
              <a:t>e </a:t>
            </a:r>
            <a:r>
              <a:rPr lang="en-US" sz="2000">
                <a:solidFill>
                  <a:srgbClr val="FB0028"/>
                </a:solidFill>
                <a:latin typeface="Times New Roman"/>
                <a:ea typeface="Times New Roman"/>
                <a:cs typeface="Times New Roman"/>
                <a:sym typeface="Times New Roman"/>
              </a:rPr>
              <a:t>– </a:t>
            </a:r>
            <a:r>
              <a:rPr lang="en-US" sz="2000" i="1">
                <a:solidFill>
                  <a:srgbClr val="FB0028"/>
                </a:solidFill>
                <a:latin typeface="Times New Roman"/>
                <a:ea typeface="Times New Roman"/>
                <a:cs typeface="Times New Roman"/>
                <a:sym typeface="Times New Roman"/>
              </a:rPr>
              <a:t>n </a:t>
            </a:r>
            <a:r>
              <a:rPr lang="en-US" sz="2000">
                <a:solidFill>
                  <a:srgbClr val="FB0028"/>
                </a:solidFill>
                <a:latin typeface="Times New Roman"/>
                <a:ea typeface="Times New Roman"/>
                <a:cs typeface="Times New Roman"/>
                <a:sym typeface="Times New Roman"/>
              </a:rPr>
              <a:t>+ 2 = 23 – 18 + 2 = 7</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2"/>
          <p:cNvSpPr txBox="1">
            <a:spLocks noGrp="1"/>
          </p:cNvSpPr>
          <p:nvPr>
            <p:ph type="title"/>
          </p:nvPr>
        </p:nvSpPr>
        <p:spPr>
          <a:xfrm>
            <a:off x="368300" y="1155975"/>
            <a:ext cx="7949100" cy="32130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2000" b="0">
                <a:solidFill>
                  <a:srgbClr val="003366"/>
                </a:solidFill>
                <a:latin typeface="Times New Roman"/>
                <a:ea typeface="Times New Roman"/>
                <a:cs typeface="Times New Roman"/>
                <a:sym typeface="Times New Roman"/>
              </a:rPr>
              <a:t>The cyclomatic complexity is 7. Hence, there are seven independent paths</a:t>
            </a:r>
            <a:endParaRPr sz="2000">
              <a:latin typeface="Times New Roman"/>
              <a:ea typeface="Times New Roman"/>
              <a:cs typeface="Times New Roman"/>
              <a:sym typeface="Times New Roman"/>
            </a:endParaRPr>
          </a:p>
        </p:txBody>
      </p:sp>
      <p:sp>
        <p:nvSpPr>
          <p:cNvPr id="780" name="Google Shape;780;p82"/>
          <p:cNvSpPr txBox="1"/>
          <p:nvPr/>
        </p:nvSpPr>
        <p:spPr>
          <a:xfrm>
            <a:off x="1509894" y="1878963"/>
            <a:ext cx="2472600" cy="2706000"/>
          </a:xfrm>
          <a:prstGeom prst="rect">
            <a:avLst/>
          </a:prstGeom>
          <a:noFill/>
          <a:ln>
            <a:noFill/>
          </a:ln>
        </p:spPr>
        <p:txBody>
          <a:bodyPr spcFirstLastPara="1" wrap="square" lIns="0" tIns="84450" rIns="0" bIns="0" anchor="t" anchorCtr="0">
            <a:spAutoFit/>
          </a:bodyPr>
          <a:lstStyle/>
          <a:p>
            <a:pPr marL="12700" marR="0" lvl="0" indent="0" algn="l" rtl="0">
              <a:lnSpc>
                <a:spcPct val="100000"/>
              </a:lnSpc>
              <a:spcBef>
                <a:spcPts val="0"/>
              </a:spcBef>
              <a:spcAft>
                <a:spcPts val="0"/>
              </a:spcAft>
              <a:buNone/>
            </a:pPr>
            <a:r>
              <a:rPr lang="en-US" sz="1800" b="1">
                <a:latin typeface="Times New Roman"/>
                <a:ea typeface="Times New Roman"/>
                <a:cs typeface="Times New Roman"/>
                <a:sym typeface="Times New Roman"/>
              </a:rPr>
              <a:t>Independent paths are:</a:t>
            </a:r>
            <a:endParaRPr sz="1800">
              <a:latin typeface="Times New Roman"/>
              <a:ea typeface="Times New Roman"/>
              <a:cs typeface="Times New Roman"/>
              <a:sym typeface="Times New Roman"/>
            </a:endParaRPr>
          </a:p>
          <a:p>
            <a:pPr marL="842010" marR="0" lvl="0" indent="-372745" algn="l" rtl="0">
              <a:lnSpc>
                <a:spcPct val="100000"/>
              </a:lnSpc>
              <a:spcBef>
                <a:spcPts val="560"/>
              </a:spcBef>
              <a:spcAft>
                <a:spcPts val="0"/>
              </a:spcAft>
              <a:buSzPts val="1800"/>
              <a:buFont typeface="Times New Roman"/>
              <a:buAutoNum type="romanLcParenBoth"/>
            </a:pPr>
            <a:r>
              <a:rPr lang="en-US" sz="1800">
                <a:latin typeface="Times New Roman"/>
                <a:ea typeface="Times New Roman"/>
                <a:cs typeface="Times New Roman"/>
                <a:sym typeface="Times New Roman"/>
              </a:rPr>
              <a:t>ABFGNPQR</a:t>
            </a:r>
            <a:endParaRPr sz="1800">
              <a:latin typeface="Times New Roman"/>
              <a:ea typeface="Times New Roman"/>
              <a:cs typeface="Times New Roman"/>
              <a:sym typeface="Times New Roman"/>
            </a:endParaRPr>
          </a:p>
          <a:p>
            <a:pPr marL="842010" marR="0" lvl="0" indent="-372745" algn="l" rtl="0">
              <a:lnSpc>
                <a:spcPct val="100000"/>
              </a:lnSpc>
              <a:spcBef>
                <a:spcPts val="434"/>
              </a:spcBef>
              <a:spcAft>
                <a:spcPts val="0"/>
              </a:spcAft>
              <a:buSzPts val="1800"/>
              <a:buFont typeface="Times New Roman"/>
              <a:buAutoNum type="romanLcParenBoth"/>
            </a:pPr>
            <a:r>
              <a:rPr lang="en-US" sz="1800">
                <a:latin typeface="Times New Roman"/>
                <a:ea typeface="Times New Roman"/>
                <a:cs typeface="Times New Roman"/>
                <a:sym typeface="Times New Roman"/>
              </a:rPr>
              <a:t>ABFGNOQR</a:t>
            </a:r>
            <a:endParaRPr sz="1800">
              <a:latin typeface="Times New Roman"/>
              <a:ea typeface="Times New Roman"/>
              <a:cs typeface="Times New Roman"/>
              <a:sym typeface="Times New Roman"/>
            </a:endParaRPr>
          </a:p>
          <a:p>
            <a:pPr marL="842010" marR="0" lvl="0" indent="-372745" algn="l" rtl="0">
              <a:lnSpc>
                <a:spcPct val="100000"/>
              </a:lnSpc>
              <a:spcBef>
                <a:spcPts val="434"/>
              </a:spcBef>
              <a:spcAft>
                <a:spcPts val="0"/>
              </a:spcAft>
              <a:buSzPts val="1800"/>
              <a:buFont typeface="Times New Roman"/>
              <a:buAutoNum type="romanLcParenBoth"/>
            </a:pPr>
            <a:r>
              <a:rPr lang="en-US" sz="1800">
                <a:latin typeface="Times New Roman"/>
                <a:ea typeface="Times New Roman"/>
                <a:cs typeface="Times New Roman"/>
                <a:sym typeface="Times New Roman"/>
              </a:rPr>
              <a:t>ABCEGNPQR</a:t>
            </a:r>
            <a:endParaRPr sz="1800">
              <a:latin typeface="Times New Roman"/>
              <a:ea typeface="Times New Roman"/>
              <a:cs typeface="Times New Roman"/>
              <a:sym typeface="Times New Roman"/>
            </a:endParaRPr>
          </a:p>
          <a:p>
            <a:pPr marL="842010" marR="0" lvl="0" indent="-372745" algn="l" rtl="0">
              <a:lnSpc>
                <a:spcPct val="100000"/>
              </a:lnSpc>
              <a:spcBef>
                <a:spcPts val="430"/>
              </a:spcBef>
              <a:spcAft>
                <a:spcPts val="0"/>
              </a:spcAft>
              <a:buSzPts val="1800"/>
              <a:buFont typeface="Times New Roman"/>
              <a:buAutoNum type="romanLcParenBoth"/>
            </a:pPr>
            <a:r>
              <a:rPr lang="en-US" sz="1800">
                <a:latin typeface="Times New Roman"/>
                <a:ea typeface="Times New Roman"/>
                <a:cs typeface="Times New Roman"/>
                <a:sym typeface="Times New Roman"/>
              </a:rPr>
              <a:t>ABCDEGNOQR</a:t>
            </a:r>
            <a:endParaRPr sz="1800">
              <a:latin typeface="Times New Roman"/>
              <a:ea typeface="Times New Roman"/>
              <a:cs typeface="Times New Roman"/>
              <a:sym typeface="Times New Roman"/>
            </a:endParaRPr>
          </a:p>
          <a:p>
            <a:pPr marL="842010" marR="0" lvl="0" indent="-372745" algn="l" rtl="0">
              <a:lnSpc>
                <a:spcPct val="100000"/>
              </a:lnSpc>
              <a:spcBef>
                <a:spcPts val="430"/>
              </a:spcBef>
              <a:spcAft>
                <a:spcPts val="0"/>
              </a:spcAft>
              <a:buSzPts val="1800"/>
              <a:buFont typeface="Times New Roman"/>
              <a:buAutoNum type="romanLcParenBoth"/>
            </a:pPr>
            <a:r>
              <a:rPr lang="en-US" sz="1800">
                <a:latin typeface="Times New Roman"/>
                <a:ea typeface="Times New Roman"/>
                <a:cs typeface="Times New Roman"/>
                <a:sym typeface="Times New Roman"/>
              </a:rPr>
              <a:t>ABFGHIMQR</a:t>
            </a:r>
            <a:endParaRPr sz="1800">
              <a:latin typeface="Times New Roman"/>
              <a:ea typeface="Times New Roman"/>
              <a:cs typeface="Times New Roman"/>
              <a:sym typeface="Times New Roman"/>
            </a:endParaRPr>
          </a:p>
          <a:p>
            <a:pPr marL="842010" marR="0" lvl="0" indent="-372745" algn="l" rtl="0">
              <a:lnSpc>
                <a:spcPct val="100000"/>
              </a:lnSpc>
              <a:spcBef>
                <a:spcPts val="434"/>
              </a:spcBef>
              <a:spcAft>
                <a:spcPts val="0"/>
              </a:spcAft>
              <a:buSzPts val="1800"/>
              <a:buFont typeface="Times New Roman"/>
              <a:buAutoNum type="romanLcParenBoth"/>
            </a:pPr>
            <a:r>
              <a:rPr lang="en-US" sz="1800">
                <a:latin typeface="Times New Roman"/>
                <a:ea typeface="Times New Roman"/>
                <a:cs typeface="Times New Roman"/>
                <a:sym typeface="Times New Roman"/>
              </a:rPr>
              <a:t>ABFGHJKMQR</a:t>
            </a:r>
            <a:endParaRPr sz="1800">
              <a:latin typeface="Times New Roman"/>
              <a:ea typeface="Times New Roman"/>
              <a:cs typeface="Times New Roman"/>
              <a:sym typeface="Times New Roman"/>
            </a:endParaRPr>
          </a:p>
          <a:p>
            <a:pPr marL="842010" marR="0" lvl="0" indent="-372745" algn="l" rtl="0">
              <a:lnSpc>
                <a:spcPct val="100000"/>
              </a:lnSpc>
              <a:spcBef>
                <a:spcPts val="430"/>
              </a:spcBef>
              <a:spcAft>
                <a:spcPts val="0"/>
              </a:spcAft>
              <a:buSzPts val="1800"/>
              <a:buFont typeface="Times New Roman"/>
              <a:buAutoNum type="romanLcParenBoth"/>
            </a:pPr>
            <a:r>
              <a:rPr lang="en-US" sz="1800">
                <a:latin typeface="Times New Roman"/>
                <a:ea typeface="Times New Roman"/>
                <a:cs typeface="Times New Roman"/>
                <a:sym typeface="Times New Roman"/>
              </a:rPr>
              <a:t>ABFGHJLMQR</a:t>
            </a:r>
            <a:endParaRPr sz="1800">
              <a:latin typeface="Times New Roman"/>
              <a:ea typeface="Times New Roman"/>
              <a:cs typeface="Times New Roman"/>
              <a:sym typeface="Times New Roman"/>
            </a:endParaRPr>
          </a:p>
        </p:txBody>
      </p:sp>
      <p:pic>
        <p:nvPicPr>
          <p:cNvPr id="781" name="Google Shape;781;p82"/>
          <p:cNvPicPr preferRelativeResize="0"/>
          <p:nvPr/>
        </p:nvPicPr>
        <p:blipFill rotWithShape="1">
          <a:blip r:embed="rId3">
            <a:alphaModFix/>
          </a:blip>
          <a:srcRect/>
          <a:stretch/>
        </p:blipFill>
        <p:spPr>
          <a:xfrm>
            <a:off x="5578519" y="1816356"/>
            <a:ext cx="3072441" cy="4662183"/>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786" name="Google Shape;786;p83"/>
          <p:cNvGrpSpPr/>
          <p:nvPr/>
        </p:nvGrpSpPr>
        <p:grpSpPr>
          <a:xfrm>
            <a:off x="457200" y="344424"/>
            <a:ext cx="7970520" cy="650748"/>
            <a:chOff x="457200" y="344424"/>
            <a:chExt cx="7970520" cy="650748"/>
          </a:xfrm>
        </p:grpSpPr>
        <p:pic>
          <p:nvPicPr>
            <p:cNvPr id="787" name="Google Shape;787;p83"/>
            <p:cNvPicPr preferRelativeResize="0"/>
            <p:nvPr/>
          </p:nvPicPr>
          <p:blipFill rotWithShape="1">
            <a:blip r:embed="rId3">
              <a:alphaModFix/>
            </a:blip>
            <a:srcRect/>
            <a:stretch/>
          </p:blipFill>
          <p:spPr>
            <a:xfrm>
              <a:off x="457200" y="344424"/>
              <a:ext cx="6178296" cy="650748"/>
            </a:xfrm>
            <a:prstGeom prst="rect">
              <a:avLst/>
            </a:prstGeom>
            <a:noFill/>
            <a:ln>
              <a:noFill/>
            </a:ln>
          </p:spPr>
        </p:pic>
        <p:pic>
          <p:nvPicPr>
            <p:cNvPr id="788" name="Google Shape;788;p83"/>
            <p:cNvPicPr preferRelativeResize="0"/>
            <p:nvPr/>
          </p:nvPicPr>
          <p:blipFill rotWithShape="1">
            <a:blip r:embed="rId4">
              <a:alphaModFix/>
            </a:blip>
            <a:srcRect/>
            <a:stretch/>
          </p:blipFill>
          <p:spPr>
            <a:xfrm>
              <a:off x="6129528" y="344424"/>
              <a:ext cx="632459" cy="650748"/>
            </a:xfrm>
            <a:prstGeom prst="rect">
              <a:avLst/>
            </a:prstGeom>
            <a:noFill/>
            <a:ln>
              <a:noFill/>
            </a:ln>
          </p:spPr>
        </p:pic>
        <p:pic>
          <p:nvPicPr>
            <p:cNvPr id="789" name="Google Shape;789;p83"/>
            <p:cNvPicPr preferRelativeResize="0"/>
            <p:nvPr/>
          </p:nvPicPr>
          <p:blipFill rotWithShape="1">
            <a:blip r:embed="rId5">
              <a:alphaModFix/>
            </a:blip>
            <a:srcRect/>
            <a:stretch/>
          </p:blipFill>
          <p:spPr>
            <a:xfrm>
              <a:off x="6352032" y="344424"/>
              <a:ext cx="2075688" cy="650748"/>
            </a:xfrm>
            <a:prstGeom prst="rect">
              <a:avLst/>
            </a:prstGeom>
            <a:noFill/>
            <a:ln>
              <a:noFill/>
            </a:ln>
          </p:spPr>
        </p:pic>
      </p:grpSp>
      <p:sp>
        <p:nvSpPr>
          <p:cNvPr id="790" name="Google Shape;790;p83"/>
          <p:cNvSpPr txBox="1">
            <a:spLocks noGrp="1"/>
          </p:cNvSpPr>
          <p:nvPr>
            <p:ph type="title"/>
          </p:nvPr>
        </p:nvSpPr>
        <p:spPr>
          <a:xfrm>
            <a:off x="681024" y="424688"/>
            <a:ext cx="7491730" cy="482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Calculating cyclomatic complexity - Excercise</a:t>
            </a:r>
            <a:endParaRPr sz="3000"/>
          </a:p>
        </p:txBody>
      </p:sp>
      <p:pic>
        <p:nvPicPr>
          <p:cNvPr id="791" name="Google Shape;791;p83"/>
          <p:cNvPicPr preferRelativeResize="0"/>
          <p:nvPr/>
        </p:nvPicPr>
        <p:blipFill rotWithShape="1">
          <a:blip r:embed="rId6">
            <a:alphaModFix/>
          </a:blip>
          <a:srcRect/>
          <a:stretch/>
        </p:blipFill>
        <p:spPr>
          <a:xfrm>
            <a:off x="791025" y="1324101"/>
            <a:ext cx="4181449" cy="2952125"/>
          </a:xfrm>
          <a:prstGeom prst="rect">
            <a:avLst/>
          </a:prstGeom>
          <a:noFill/>
          <a:ln>
            <a:noFill/>
          </a:ln>
        </p:spPr>
      </p:pic>
      <p:sp>
        <p:nvSpPr>
          <p:cNvPr id="792" name="Google Shape;792;p83"/>
          <p:cNvSpPr txBox="1"/>
          <p:nvPr/>
        </p:nvSpPr>
        <p:spPr>
          <a:xfrm>
            <a:off x="5794628" y="1324102"/>
            <a:ext cx="2995930" cy="2952115"/>
          </a:xfrm>
          <a:prstGeom prst="rect">
            <a:avLst/>
          </a:prstGeom>
          <a:noFill/>
          <a:ln>
            <a:noFill/>
          </a:ln>
        </p:spPr>
        <p:txBody>
          <a:bodyPr spcFirstLastPara="1" wrap="square" lIns="0" tIns="12050" rIns="0" bIns="0" anchor="t" anchorCtr="0">
            <a:spAutoFit/>
          </a:bodyPr>
          <a:lstStyle/>
          <a:p>
            <a:pPr marL="12700" marR="45720" lvl="0" indent="0" algn="l" rtl="0">
              <a:lnSpc>
                <a:spcPct val="100000"/>
              </a:lnSpc>
              <a:spcBef>
                <a:spcPts val="0"/>
              </a:spcBef>
              <a:spcAft>
                <a:spcPts val="0"/>
              </a:spcAft>
              <a:buNone/>
            </a:pPr>
            <a:r>
              <a:rPr lang="en-US" sz="1600" b="1">
                <a:latin typeface="Arial"/>
                <a:ea typeface="Arial"/>
                <a:cs typeface="Arial"/>
                <a:sym typeface="Arial"/>
              </a:rPr>
              <a:t>Calculate the cyclomatic  complexity for each of the two  given graphs.</a:t>
            </a:r>
            <a:endParaRPr sz="1600">
              <a:latin typeface="Arial"/>
              <a:ea typeface="Arial"/>
              <a:cs typeface="Arial"/>
              <a:sym typeface="Arial"/>
            </a:endParaRPr>
          </a:p>
          <a:p>
            <a:pPr marL="12700" marR="0" lvl="0" indent="0" algn="l" rtl="0">
              <a:lnSpc>
                <a:spcPct val="100000"/>
              </a:lnSpc>
              <a:spcBef>
                <a:spcPts val="965"/>
              </a:spcBef>
              <a:spcAft>
                <a:spcPts val="0"/>
              </a:spcAft>
              <a:buNone/>
            </a:pPr>
            <a:r>
              <a:rPr lang="en-US" sz="1600" b="1">
                <a:latin typeface="Arial"/>
                <a:ea typeface="Arial"/>
                <a:cs typeface="Arial"/>
                <a:sym typeface="Arial"/>
              </a:rPr>
              <a:t>Cyclomatic complexity for first</a:t>
            </a:r>
            <a:endParaRPr sz="1600">
              <a:latin typeface="Arial"/>
              <a:ea typeface="Arial"/>
              <a:cs typeface="Arial"/>
              <a:sym typeface="Arial"/>
            </a:endParaRPr>
          </a:p>
          <a:p>
            <a:pPr marL="12700" marR="0" lvl="0" indent="0" algn="l" rtl="0">
              <a:lnSpc>
                <a:spcPct val="100000"/>
              </a:lnSpc>
              <a:spcBef>
                <a:spcPts val="0"/>
              </a:spcBef>
              <a:spcAft>
                <a:spcPts val="0"/>
              </a:spcAft>
              <a:buNone/>
            </a:pPr>
            <a:r>
              <a:rPr lang="en-US" sz="1600" b="1">
                <a:latin typeface="Arial"/>
                <a:ea typeface="Arial"/>
                <a:cs typeface="Arial"/>
                <a:sym typeface="Arial"/>
              </a:rPr>
              <a:t>graph; M1 =</a:t>
            </a:r>
            <a:endParaRPr sz="1600">
              <a:latin typeface="Arial"/>
              <a:ea typeface="Arial"/>
              <a:cs typeface="Arial"/>
              <a:sym typeface="Arial"/>
            </a:endParaRPr>
          </a:p>
          <a:p>
            <a:pPr marL="12700" marR="447675" lvl="0" indent="0" algn="l" rtl="0">
              <a:lnSpc>
                <a:spcPct val="100000"/>
              </a:lnSpc>
              <a:spcBef>
                <a:spcPts val="960"/>
              </a:spcBef>
              <a:spcAft>
                <a:spcPts val="0"/>
              </a:spcAft>
              <a:buNone/>
            </a:pPr>
            <a:r>
              <a:rPr lang="en-US" sz="1600" b="1">
                <a:latin typeface="Arial"/>
                <a:ea typeface="Arial"/>
                <a:cs typeface="Arial"/>
                <a:sym typeface="Arial"/>
              </a:rPr>
              <a:t>Cyclomatic complexity for  second graph; M2 =</a:t>
            </a:r>
            <a:endParaRPr sz="1600">
              <a:latin typeface="Arial"/>
              <a:ea typeface="Arial"/>
              <a:cs typeface="Arial"/>
              <a:sym typeface="Arial"/>
            </a:endParaRPr>
          </a:p>
          <a:p>
            <a:pPr marL="12700" marR="0" lvl="0" indent="0" algn="l" rtl="0">
              <a:lnSpc>
                <a:spcPct val="100000"/>
              </a:lnSpc>
              <a:spcBef>
                <a:spcPts val="955"/>
              </a:spcBef>
              <a:spcAft>
                <a:spcPts val="0"/>
              </a:spcAft>
              <a:buNone/>
            </a:pPr>
            <a:r>
              <a:rPr lang="en-US" sz="1600" b="1">
                <a:latin typeface="Arial"/>
                <a:ea typeface="Arial"/>
                <a:cs typeface="Arial"/>
                <a:sym typeface="Arial"/>
              </a:rPr>
              <a:t>Cyclomatic complexity for the</a:t>
            </a:r>
            <a:endParaRPr sz="1600">
              <a:latin typeface="Arial"/>
              <a:ea typeface="Arial"/>
              <a:cs typeface="Arial"/>
              <a:sym typeface="Arial"/>
            </a:endParaRPr>
          </a:p>
          <a:p>
            <a:pPr marL="12700" marR="0" lvl="0" indent="0" algn="l" rtl="0">
              <a:lnSpc>
                <a:spcPct val="100000"/>
              </a:lnSpc>
              <a:spcBef>
                <a:spcPts val="5"/>
              </a:spcBef>
              <a:spcAft>
                <a:spcPts val="0"/>
              </a:spcAft>
              <a:buNone/>
            </a:pPr>
            <a:r>
              <a:rPr lang="en-US" sz="1600" b="1">
                <a:latin typeface="Arial"/>
                <a:ea typeface="Arial"/>
                <a:cs typeface="Arial"/>
                <a:sym typeface="Arial"/>
              </a:rPr>
              <a:t>combined graph;</a:t>
            </a:r>
            <a:endParaRPr sz="1600">
              <a:latin typeface="Arial"/>
              <a:ea typeface="Arial"/>
              <a:cs typeface="Arial"/>
              <a:sym typeface="Arial"/>
            </a:endParaRPr>
          </a:p>
          <a:p>
            <a:pPr marL="12700" marR="0" lvl="0" indent="0" algn="l" rtl="0">
              <a:lnSpc>
                <a:spcPct val="100000"/>
              </a:lnSpc>
              <a:spcBef>
                <a:spcPts val="960"/>
              </a:spcBef>
              <a:spcAft>
                <a:spcPts val="0"/>
              </a:spcAft>
              <a:buNone/>
            </a:pPr>
            <a:r>
              <a:rPr lang="en-US" sz="1600" b="1">
                <a:latin typeface="Arial"/>
                <a:ea typeface="Arial"/>
                <a:cs typeface="Arial"/>
                <a:sym typeface="Arial"/>
              </a:rPr>
              <a:t>M = M1 + M2</a:t>
            </a:r>
            <a:endParaRPr sz="16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grpSp>
        <p:nvGrpSpPr>
          <p:cNvPr id="797" name="Google Shape;797;p84"/>
          <p:cNvGrpSpPr/>
          <p:nvPr/>
        </p:nvGrpSpPr>
        <p:grpSpPr>
          <a:xfrm>
            <a:off x="457200" y="70103"/>
            <a:ext cx="7956803" cy="1199389"/>
            <a:chOff x="457200" y="70103"/>
            <a:chExt cx="7956803" cy="1199389"/>
          </a:xfrm>
        </p:grpSpPr>
        <p:pic>
          <p:nvPicPr>
            <p:cNvPr id="798" name="Google Shape;798;p84"/>
            <p:cNvPicPr preferRelativeResize="0"/>
            <p:nvPr/>
          </p:nvPicPr>
          <p:blipFill rotWithShape="1">
            <a:blip r:embed="rId3">
              <a:alphaModFix/>
            </a:blip>
            <a:srcRect/>
            <a:stretch/>
          </p:blipFill>
          <p:spPr>
            <a:xfrm>
              <a:off x="708722" y="294657"/>
              <a:ext cx="5588362" cy="380366"/>
            </a:xfrm>
            <a:prstGeom prst="rect">
              <a:avLst/>
            </a:prstGeom>
            <a:noFill/>
            <a:ln>
              <a:noFill/>
            </a:ln>
          </p:spPr>
        </p:pic>
        <p:pic>
          <p:nvPicPr>
            <p:cNvPr id="799" name="Google Shape;799;p84"/>
            <p:cNvPicPr preferRelativeResize="0"/>
            <p:nvPr/>
          </p:nvPicPr>
          <p:blipFill rotWithShape="1">
            <a:blip r:embed="rId4">
              <a:alphaModFix/>
            </a:blip>
            <a:srcRect/>
            <a:stretch/>
          </p:blipFill>
          <p:spPr>
            <a:xfrm>
              <a:off x="6129528" y="70103"/>
              <a:ext cx="696468" cy="650748"/>
            </a:xfrm>
            <a:prstGeom prst="rect">
              <a:avLst/>
            </a:prstGeom>
            <a:noFill/>
            <a:ln>
              <a:noFill/>
            </a:ln>
          </p:spPr>
        </p:pic>
        <p:pic>
          <p:nvPicPr>
            <p:cNvPr id="800" name="Google Shape;800;p84"/>
            <p:cNvPicPr preferRelativeResize="0"/>
            <p:nvPr/>
          </p:nvPicPr>
          <p:blipFill rotWithShape="1">
            <a:blip r:embed="rId5">
              <a:alphaModFix/>
            </a:blip>
            <a:srcRect/>
            <a:stretch/>
          </p:blipFill>
          <p:spPr>
            <a:xfrm>
              <a:off x="6414515" y="70103"/>
              <a:ext cx="1999488" cy="650748"/>
            </a:xfrm>
            <a:prstGeom prst="rect">
              <a:avLst/>
            </a:prstGeom>
            <a:noFill/>
            <a:ln>
              <a:noFill/>
            </a:ln>
          </p:spPr>
        </p:pic>
        <p:pic>
          <p:nvPicPr>
            <p:cNvPr id="801" name="Google Shape;801;p84"/>
            <p:cNvPicPr preferRelativeResize="0"/>
            <p:nvPr/>
          </p:nvPicPr>
          <p:blipFill rotWithShape="1">
            <a:blip r:embed="rId6">
              <a:alphaModFix/>
            </a:blip>
            <a:srcRect/>
            <a:stretch/>
          </p:blipFill>
          <p:spPr>
            <a:xfrm>
              <a:off x="457200" y="618744"/>
              <a:ext cx="886968" cy="650748"/>
            </a:xfrm>
            <a:prstGeom prst="rect">
              <a:avLst/>
            </a:prstGeom>
            <a:noFill/>
            <a:ln>
              <a:noFill/>
            </a:ln>
          </p:spPr>
        </p:pic>
      </p:grpSp>
      <p:sp>
        <p:nvSpPr>
          <p:cNvPr id="802" name="Google Shape;802;p84"/>
          <p:cNvSpPr txBox="1">
            <a:spLocks noGrp="1"/>
          </p:cNvSpPr>
          <p:nvPr>
            <p:ph type="title"/>
          </p:nvPr>
        </p:nvSpPr>
        <p:spPr>
          <a:xfrm>
            <a:off x="681025" y="58600"/>
            <a:ext cx="8064000" cy="1121100"/>
          </a:xfrm>
          <a:prstGeom prst="rect">
            <a:avLst/>
          </a:prstGeom>
          <a:noFill/>
          <a:ln>
            <a:noFill/>
          </a:ln>
        </p:spPr>
        <p:txBody>
          <a:bodyPr spcFirstLastPara="1" wrap="square" lIns="0" tIns="104125" rIns="0" bIns="0" anchor="t" anchorCtr="0">
            <a:spAutoFit/>
          </a:bodyPr>
          <a:lstStyle/>
          <a:p>
            <a:pPr marL="12700" lvl="0" indent="0" algn="l" rtl="0">
              <a:lnSpc>
                <a:spcPct val="100000"/>
              </a:lnSpc>
              <a:spcBef>
                <a:spcPts val="0"/>
              </a:spcBef>
              <a:spcAft>
                <a:spcPts val="0"/>
              </a:spcAft>
              <a:buNone/>
            </a:pPr>
            <a:r>
              <a:rPr lang="en-US" sz="3000"/>
              <a:t>Calculating cyclomatic complexity </a:t>
            </a:r>
            <a:r>
              <a:rPr lang="en-US" sz="3000">
                <a:latin typeface="Georgia"/>
                <a:ea typeface="Georgia"/>
                <a:cs typeface="Georgia"/>
                <a:sym typeface="Georgia"/>
              </a:rPr>
              <a:t>– </a:t>
            </a:r>
            <a:r>
              <a:rPr lang="en-US" sz="3000"/>
              <a:t>Exercise</a:t>
            </a:r>
            <a:endParaRPr sz="3000">
              <a:latin typeface="Georgia"/>
              <a:ea typeface="Georgia"/>
              <a:cs typeface="Georgia"/>
              <a:sym typeface="Georgia"/>
            </a:endParaRPr>
          </a:p>
          <a:p>
            <a:pPr marL="12700" lvl="0" indent="0" algn="l" rtl="0">
              <a:lnSpc>
                <a:spcPct val="100000"/>
              </a:lnSpc>
              <a:spcBef>
                <a:spcPts val="720"/>
              </a:spcBef>
              <a:spcAft>
                <a:spcPts val="0"/>
              </a:spcAft>
              <a:buNone/>
            </a:pPr>
            <a:r>
              <a:rPr lang="en-US" sz="3000">
                <a:latin typeface="Georgia"/>
                <a:ea typeface="Georgia"/>
                <a:cs typeface="Georgia"/>
                <a:sym typeface="Georgia"/>
              </a:rPr>
              <a:t>…</a:t>
            </a:r>
            <a:endParaRPr sz="3000">
              <a:latin typeface="Georgia"/>
              <a:ea typeface="Georgia"/>
              <a:cs typeface="Georgia"/>
              <a:sym typeface="Georgia"/>
            </a:endParaRPr>
          </a:p>
        </p:txBody>
      </p:sp>
      <p:pic>
        <p:nvPicPr>
          <p:cNvPr id="803" name="Google Shape;803;p84"/>
          <p:cNvPicPr preferRelativeResize="0"/>
          <p:nvPr/>
        </p:nvPicPr>
        <p:blipFill rotWithShape="1">
          <a:blip r:embed="rId7">
            <a:alphaModFix/>
          </a:blip>
          <a:srcRect/>
          <a:stretch/>
        </p:blipFill>
        <p:spPr>
          <a:xfrm>
            <a:off x="825498" y="2001270"/>
            <a:ext cx="7619813" cy="39388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3">
            <a:alphaModFix/>
          </a:blip>
          <a:srcRect/>
          <a:stretch/>
        </p:blipFill>
        <p:spPr>
          <a:xfrm>
            <a:off x="457200" y="344424"/>
            <a:ext cx="3732276" cy="650748"/>
          </a:xfrm>
          <a:prstGeom prst="rect">
            <a:avLst/>
          </a:prstGeom>
          <a:noFill/>
          <a:ln>
            <a:noFill/>
          </a:ln>
        </p:spPr>
      </p:pic>
      <p:sp>
        <p:nvSpPr>
          <p:cNvPr id="142" name="Google Shape;142;p24"/>
          <p:cNvSpPr txBox="1">
            <a:spLocks noGrp="1"/>
          </p:cNvSpPr>
          <p:nvPr>
            <p:ph type="title"/>
          </p:nvPr>
        </p:nvSpPr>
        <p:spPr>
          <a:xfrm>
            <a:off x="681025" y="424700"/>
            <a:ext cx="43527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Statement Coverage</a:t>
            </a:r>
            <a:endParaRPr sz="3000"/>
          </a:p>
        </p:txBody>
      </p:sp>
      <p:sp>
        <p:nvSpPr>
          <p:cNvPr id="143" name="Google Shape;143;p24"/>
          <p:cNvSpPr txBox="1">
            <a:spLocks noGrp="1"/>
          </p:cNvSpPr>
          <p:nvPr>
            <p:ph type="sldNum" idx="12"/>
          </p:nvPr>
        </p:nvSpPr>
        <p:spPr>
          <a:xfrm>
            <a:off x="6607809" y="6297267"/>
            <a:ext cx="302259" cy="252095"/>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8</a:t>
            </a:fld>
            <a:endParaRPr/>
          </a:p>
        </p:txBody>
      </p:sp>
      <p:sp>
        <p:nvSpPr>
          <p:cNvPr id="144" name="Google Shape;144;p24"/>
          <p:cNvSpPr txBox="1"/>
          <p:nvPr/>
        </p:nvSpPr>
        <p:spPr>
          <a:xfrm>
            <a:off x="735279" y="1587246"/>
            <a:ext cx="7776900" cy="5007600"/>
          </a:xfrm>
          <a:prstGeom prst="rect">
            <a:avLst/>
          </a:prstGeom>
          <a:noFill/>
          <a:ln>
            <a:noFill/>
          </a:ln>
        </p:spPr>
        <p:txBody>
          <a:bodyPr spcFirstLastPara="1" wrap="square" lIns="0" tIns="53975" rIns="0" bIns="0" anchor="t" anchorCtr="0">
            <a:spAutoFit/>
          </a:bodyPr>
          <a:lstStyle/>
          <a:p>
            <a:pPr marL="339725" marR="159385" lvl="0" indent="-327660" algn="l" rtl="0">
              <a:lnSpc>
                <a:spcPct val="103600"/>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The measure reports on the percentage of executable  statements of the code exercised by a set of test cases.  Also known as </a:t>
            </a:r>
            <a:r>
              <a:rPr lang="en-US" sz="2500" b="1" i="1">
                <a:solidFill>
                  <a:srgbClr val="FF0000"/>
                </a:solidFill>
                <a:latin typeface="Times New Roman"/>
                <a:ea typeface="Times New Roman"/>
                <a:cs typeface="Times New Roman"/>
                <a:sym typeface="Times New Roman"/>
              </a:rPr>
              <a:t>basic block coverage </a:t>
            </a:r>
            <a:r>
              <a:rPr lang="en-US" sz="2400" b="1">
                <a:latin typeface="Times New Roman"/>
                <a:ea typeface="Times New Roman"/>
                <a:cs typeface="Times New Roman"/>
                <a:sym typeface="Times New Roman"/>
              </a:rPr>
              <a:t>or </a:t>
            </a:r>
            <a:r>
              <a:rPr lang="en-US" sz="2500" b="1" i="1">
                <a:solidFill>
                  <a:srgbClr val="FF0000"/>
                </a:solidFill>
                <a:latin typeface="Times New Roman"/>
                <a:ea typeface="Times New Roman"/>
                <a:cs typeface="Times New Roman"/>
                <a:sym typeface="Times New Roman"/>
              </a:rPr>
              <a:t>segment coverage</a:t>
            </a:r>
            <a:r>
              <a:rPr lang="en-US" sz="2400" b="1">
                <a:solidFill>
                  <a:srgbClr val="FF000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marL="0" marR="0" lvl="0" indent="0" algn="l" rtl="0">
              <a:lnSpc>
                <a:spcPct val="100000"/>
              </a:lnSpc>
              <a:spcBef>
                <a:spcPts val="0"/>
              </a:spcBef>
              <a:spcAft>
                <a:spcPts val="0"/>
              </a:spcAft>
              <a:buSzPts val="2800"/>
              <a:buFont typeface="Noto Sans Symbols"/>
              <a:buNone/>
            </a:pPr>
            <a:endParaRPr sz="2800">
              <a:latin typeface="Times New Roman"/>
              <a:ea typeface="Times New Roman"/>
              <a:cs typeface="Times New Roman"/>
              <a:sym typeface="Times New Roman"/>
            </a:endParaRPr>
          </a:p>
          <a:p>
            <a:pPr marL="339725" marR="45085" lvl="0" indent="-327660" algn="l" rtl="0">
              <a:lnSpc>
                <a:spcPct val="90000"/>
              </a:lnSpc>
              <a:spcBef>
                <a:spcPts val="1645"/>
              </a:spcBef>
              <a:spcAft>
                <a:spcPts val="0"/>
              </a:spcAft>
              <a:buSzPts val="2400"/>
              <a:buFont typeface="Noto Sans Symbols"/>
              <a:buChar char="❑"/>
            </a:pPr>
            <a:r>
              <a:rPr lang="en-US" sz="2400" b="1">
                <a:latin typeface="Times New Roman"/>
                <a:ea typeface="Times New Roman"/>
                <a:cs typeface="Times New Roman"/>
                <a:sym typeface="Times New Roman"/>
              </a:rPr>
              <a:t>The major advantage of this measure is that it can be  applied directly to object code and does not require  processing source code. Performance profilers commonly  implement this measure.</a:t>
            </a:r>
            <a:endParaRPr sz="2400">
              <a:latin typeface="Times New Roman"/>
              <a:ea typeface="Times New Roman"/>
              <a:cs typeface="Times New Roman"/>
              <a:sym typeface="Times New Roman"/>
            </a:endParaRPr>
          </a:p>
          <a:p>
            <a:pPr marL="0" marR="0" lvl="0" indent="0" algn="l" rtl="0">
              <a:lnSpc>
                <a:spcPct val="100000"/>
              </a:lnSpc>
              <a:spcBef>
                <a:spcPts val="0"/>
              </a:spcBef>
              <a:spcAft>
                <a:spcPts val="0"/>
              </a:spcAft>
              <a:buSzPts val="2700"/>
              <a:buFont typeface="Noto Sans Symbols"/>
              <a:buNone/>
            </a:pPr>
            <a:endParaRPr sz="2700">
              <a:latin typeface="Times New Roman"/>
              <a:ea typeface="Times New Roman"/>
              <a:cs typeface="Times New Roman"/>
              <a:sym typeface="Times New Roman"/>
            </a:endParaRPr>
          </a:p>
          <a:p>
            <a:pPr marL="339725" marR="5080" lvl="0" indent="-327660" algn="l" rtl="0">
              <a:lnSpc>
                <a:spcPct val="107916"/>
              </a:lnSpc>
              <a:spcBef>
                <a:spcPts val="1830"/>
              </a:spcBef>
              <a:spcAft>
                <a:spcPts val="0"/>
              </a:spcAft>
              <a:buSzPts val="2400"/>
              <a:buFont typeface="Noto Sans Symbols"/>
              <a:buChar char="❑"/>
            </a:pPr>
            <a:r>
              <a:rPr lang="en-US" sz="2400" b="1">
                <a:latin typeface="Times New Roman"/>
                <a:ea typeface="Times New Roman"/>
                <a:cs typeface="Times New Roman"/>
                <a:sym typeface="Times New Roman"/>
              </a:rPr>
              <a:t>The major disadvantage of statement coverage is that it is  insensitive to some control structures</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g2fcb1e980bc_0_2"/>
          <p:cNvPicPr preferRelativeResize="0"/>
          <p:nvPr/>
        </p:nvPicPr>
        <p:blipFill rotWithShape="1">
          <a:blip r:embed="rId3">
            <a:alphaModFix/>
          </a:blip>
          <a:srcRect/>
          <a:stretch/>
        </p:blipFill>
        <p:spPr>
          <a:xfrm>
            <a:off x="457200" y="344424"/>
            <a:ext cx="5596128" cy="650748"/>
          </a:xfrm>
          <a:prstGeom prst="rect">
            <a:avLst/>
          </a:prstGeom>
          <a:noFill/>
          <a:ln>
            <a:noFill/>
          </a:ln>
        </p:spPr>
      </p:pic>
      <p:sp>
        <p:nvSpPr>
          <p:cNvPr id="150" name="Google Shape;150;g2fcb1e980bc_0_2"/>
          <p:cNvSpPr txBox="1">
            <a:spLocks noGrp="1"/>
          </p:cNvSpPr>
          <p:nvPr>
            <p:ph type="title"/>
          </p:nvPr>
        </p:nvSpPr>
        <p:spPr>
          <a:xfrm>
            <a:off x="681024" y="424688"/>
            <a:ext cx="5121900" cy="936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t>Statement Coverage Comments</a:t>
            </a:r>
            <a:endParaRPr sz="3000"/>
          </a:p>
        </p:txBody>
      </p:sp>
      <p:sp>
        <p:nvSpPr>
          <p:cNvPr id="151" name="Google Shape;151;g2fcb1e980bc_0_2"/>
          <p:cNvSpPr txBox="1">
            <a:spLocks noGrp="1"/>
          </p:cNvSpPr>
          <p:nvPr>
            <p:ph type="sldNum" idx="12"/>
          </p:nvPr>
        </p:nvSpPr>
        <p:spPr>
          <a:xfrm>
            <a:off x="6607809" y="6297267"/>
            <a:ext cx="302400" cy="246300"/>
          </a:xfrm>
          <a:prstGeom prst="rect">
            <a:avLst/>
          </a:prstGeom>
          <a:noFill/>
          <a:ln>
            <a:noFill/>
          </a:ln>
        </p:spPr>
        <p:txBody>
          <a:bodyPr spcFirstLastPara="1" wrap="square" lIns="0" tIns="0" rIns="0" bIns="0" anchor="t" anchorCtr="0">
            <a:spAutoFit/>
          </a:bodyPr>
          <a:lstStyle/>
          <a:p>
            <a:pPr marL="38100" lvl="0" indent="0" algn="l" rtl="0">
              <a:lnSpc>
                <a:spcPct val="116500"/>
              </a:lnSpc>
              <a:spcBef>
                <a:spcPts val="0"/>
              </a:spcBef>
              <a:spcAft>
                <a:spcPts val="0"/>
              </a:spcAft>
              <a:buNone/>
            </a:pPr>
            <a:fld id="{00000000-1234-1234-1234-123412341234}" type="slidenum">
              <a:rPr lang="en-US"/>
              <a:t>9</a:t>
            </a:fld>
            <a:endParaRPr/>
          </a:p>
        </p:txBody>
      </p:sp>
      <p:sp>
        <p:nvSpPr>
          <p:cNvPr id="152" name="Google Shape;152;g2fcb1e980bc_0_2"/>
          <p:cNvSpPr txBox="1"/>
          <p:nvPr/>
        </p:nvSpPr>
        <p:spPr>
          <a:xfrm>
            <a:off x="763625" y="1165986"/>
            <a:ext cx="7833300" cy="4249800"/>
          </a:xfrm>
          <a:prstGeom prst="rect">
            <a:avLst/>
          </a:prstGeom>
          <a:noFill/>
          <a:ln>
            <a:noFill/>
          </a:ln>
        </p:spPr>
        <p:txBody>
          <a:bodyPr spcFirstLastPara="1" wrap="square" lIns="0" tIns="83800" rIns="0" bIns="0" anchor="t" anchorCtr="0">
            <a:spAutoFit/>
          </a:bodyPr>
          <a:lstStyle/>
          <a:p>
            <a:pPr marL="339725" marR="243203" lvl="0" indent="-327660" algn="just" rtl="0">
              <a:lnSpc>
                <a:spcPct val="95833"/>
              </a:lnSpc>
              <a:spcBef>
                <a:spcPts val="0"/>
              </a:spcBef>
              <a:spcAft>
                <a:spcPts val="0"/>
              </a:spcAft>
              <a:buSzPts val="2400"/>
              <a:buFont typeface="Noto Sans Symbols"/>
              <a:buChar char="❑"/>
            </a:pPr>
            <a:r>
              <a:rPr lang="en-US" sz="2400" b="1">
                <a:latin typeface="Times New Roman"/>
                <a:ea typeface="Times New Roman"/>
                <a:cs typeface="Times New Roman"/>
                <a:sym typeface="Times New Roman"/>
              </a:rPr>
              <a:t>Statement coverage does not report whether loops reach  their termination condition - only whether the loop body  was executed.</a:t>
            </a:r>
            <a:endParaRPr sz="2400">
              <a:latin typeface="Times New Roman"/>
              <a:ea typeface="Times New Roman"/>
              <a:cs typeface="Times New Roman"/>
              <a:sym typeface="Times New Roman"/>
            </a:endParaRPr>
          </a:p>
          <a:p>
            <a:pPr marL="339725" marR="43180" lvl="0" indent="-327660" algn="l" rtl="0">
              <a:lnSpc>
                <a:spcPct val="80000"/>
              </a:lnSpc>
              <a:spcBef>
                <a:spcPts val="1180"/>
              </a:spcBef>
              <a:spcAft>
                <a:spcPts val="0"/>
              </a:spcAft>
              <a:buSzPts val="2400"/>
              <a:buFont typeface="Noto Sans Symbols"/>
              <a:buChar char="❑"/>
            </a:pPr>
            <a:r>
              <a:rPr lang="en-US" sz="2400" b="1">
                <a:latin typeface="Times New Roman"/>
                <a:ea typeface="Times New Roman"/>
                <a:cs typeface="Times New Roman"/>
                <a:sym typeface="Times New Roman"/>
              </a:rPr>
              <a:t>Since </a:t>
            </a:r>
            <a:r>
              <a:rPr lang="en-US" sz="2400" b="1">
                <a:solidFill>
                  <a:srgbClr val="FF0000"/>
                </a:solidFill>
                <a:latin typeface="Times New Roman"/>
                <a:ea typeface="Times New Roman"/>
                <a:cs typeface="Times New Roman"/>
                <a:sym typeface="Times New Roman"/>
              </a:rPr>
              <a:t>do-while </a:t>
            </a:r>
            <a:r>
              <a:rPr lang="en-US" sz="2400" b="1">
                <a:latin typeface="Times New Roman"/>
                <a:ea typeface="Times New Roman"/>
                <a:cs typeface="Times New Roman"/>
                <a:sym typeface="Times New Roman"/>
              </a:rPr>
              <a:t>loops always execute at least once,  statement coverage considers them the same rank as non-  branching statements.</a:t>
            </a:r>
            <a:endParaRPr sz="2400">
              <a:latin typeface="Times New Roman"/>
              <a:ea typeface="Times New Roman"/>
              <a:cs typeface="Times New Roman"/>
              <a:sym typeface="Times New Roman"/>
            </a:endParaRPr>
          </a:p>
          <a:p>
            <a:pPr marL="339725" marR="5080" lvl="0" indent="-327660" algn="l" rtl="0">
              <a:lnSpc>
                <a:spcPct val="95833"/>
              </a:lnSpc>
              <a:spcBef>
                <a:spcPts val="1135"/>
              </a:spcBef>
              <a:spcAft>
                <a:spcPts val="0"/>
              </a:spcAft>
              <a:buSzPts val="2400"/>
              <a:buFont typeface="Noto Sans Symbols"/>
              <a:buChar char="❑"/>
            </a:pPr>
            <a:r>
              <a:rPr lang="en-US" sz="2400" b="1">
                <a:latin typeface="Times New Roman"/>
                <a:ea typeface="Times New Roman"/>
                <a:cs typeface="Times New Roman"/>
                <a:sym typeface="Times New Roman"/>
              </a:rPr>
              <a:t>Statement coverage is completely insensitive to the logical  decisions.</a:t>
            </a:r>
            <a:endParaRPr sz="2400">
              <a:latin typeface="Times New Roman"/>
              <a:ea typeface="Times New Roman"/>
              <a:cs typeface="Times New Roman"/>
              <a:sym typeface="Times New Roman"/>
            </a:endParaRPr>
          </a:p>
          <a:p>
            <a:pPr marL="339725" marR="95250" lvl="0" indent="-327660" algn="l" rtl="0">
              <a:lnSpc>
                <a:spcPct val="95833"/>
              </a:lnSpc>
              <a:spcBef>
                <a:spcPts val="1165"/>
              </a:spcBef>
              <a:spcAft>
                <a:spcPts val="0"/>
              </a:spcAft>
              <a:buSzPts val="2400"/>
              <a:buFont typeface="Noto Sans Symbols"/>
              <a:buChar char="❑"/>
            </a:pPr>
            <a:r>
              <a:rPr lang="en-US" sz="2400" b="1">
                <a:latin typeface="Times New Roman"/>
                <a:ea typeface="Times New Roman"/>
                <a:cs typeface="Times New Roman"/>
                <a:sym typeface="Times New Roman"/>
              </a:rPr>
              <a:t>Statement coverage requires in most cases very few test  cases to achieve. Not acceptable to release code based on  statement coverage alone.</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208B8649977D4586CCCFF7E70870B1" ma:contentTypeVersion="4" ma:contentTypeDescription="Create a new document." ma:contentTypeScope="" ma:versionID="0308c17b78e8e0bbb7e4eaaf0a5aefc6">
  <xsd:schema xmlns:xsd="http://www.w3.org/2001/XMLSchema" xmlns:xs="http://www.w3.org/2001/XMLSchema" xmlns:p="http://schemas.microsoft.com/office/2006/metadata/properties" xmlns:ns2="a1f8de1f-5a91-4c7f-a447-bed55de58153" targetNamespace="http://schemas.microsoft.com/office/2006/metadata/properties" ma:root="true" ma:fieldsID="2f0a323974701d08158879bb991551ac" ns2:_="">
    <xsd:import namespace="a1f8de1f-5a91-4c7f-a447-bed55de5815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f8de1f-5a91-4c7f-a447-bed55de581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4EF83E-23C6-49CA-BA34-77FD66128C37}"/>
</file>

<file path=customXml/itemProps2.xml><?xml version="1.0" encoding="utf-8"?>
<ds:datastoreItem xmlns:ds="http://schemas.openxmlformats.org/officeDocument/2006/customXml" ds:itemID="{01080075-1A45-4F1C-850E-2F210620A7DB}"/>
</file>

<file path=customXml/itemProps3.xml><?xml version="1.0" encoding="utf-8"?>
<ds:datastoreItem xmlns:ds="http://schemas.openxmlformats.org/officeDocument/2006/customXml" ds:itemID="{B7769860-E478-4E83-A7C8-85F5C531A897}"/>
</file>

<file path=docProps/app.xml><?xml version="1.0" encoding="utf-8"?>
<Properties xmlns="http://schemas.openxmlformats.org/officeDocument/2006/extended-properties" xmlns:vt="http://schemas.openxmlformats.org/officeDocument/2006/docPropsVTypes">
  <TotalTime>113</TotalTime>
  <Words>4137</Words>
  <Application>Microsoft Office PowerPoint</Application>
  <PresentationFormat>On-screen Show (4:3)</PresentationFormat>
  <Paragraphs>687</Paragraphs>
  <Slides>75</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Times New Roman</vt:lpstr>
      <vt:lpstr>Noto Sans Symbols</vt:lpstr>
      <vt:lpstr>Arial</vt:lpstr>
      <vt:lpstr>Georgia</vt:lpstr>
      <vt:lpstr>Courier New</vt:lpstr>
      <vt:lpstr>Calibri</vt:lpstr>
      <vt:lpstr>Office Theme</vt:lpstr>
      <vt:lpstr>PowerPoint Presentation</vt:lpstr>
      <vt:lpstr>What is White-box Testing?</vt:lpstr>
      <vt:lpstr>Cont’d..</vt:lpstr>
      <vt:lpstr>Types</vt:lpstr>
      <vt:lpstr>White-Box Testing Objectives</vt:lpstr>
      <vt:lpstr>Traditional White Box-Based Software Testing</vt:lpstr>
      <vt:lpstr>White-box Test Methods</vt:lpstr>
      <vt:lpstr>Statement Coverage</vt:lpstr>
      <vt:lpstr>Statement Coverage Comments</vt:lpstr>
      <vt:lpstr>Statement Coverage Examples</vt:lpstr>
      <vt:lpstr>Decision Coverage</vt:lpstr>
      <vt:lpstr>Decision Coverage Examples</vt:lpstr>
      <vt:lpstr>Decision Coverage Comments</vt:lpstr>
      <vt:lpstr>Condition Coverage</vt:lpstr>
      <vt:lpstr>Condition Coverage Examples</vt:lpstr>
      <vt:lpstr>Multiple Condition Coverage</vt:lpstr>
      <vt:lpstr>Multiple Condition Coverage Examples</vt:lpstr>
      <vt:lpstr>Multiple Condition Coverage Comments</vt:lpstr>
      <vt:lpstr>Modified MCC</vt:lpstr>
      <vt:lpstr>Modified MCC Examples</vt:lpstr>
      <vt:lpstr>Path Coverage or Path Testing</vt:lpstr>
      <vt:lpstr>Flow Graph </vt:lpstr>
      <vt:lpstr>Program Flow Graph (Control Flow Diagram)</vt:lpstr>
      <vt:lpstr>Program Flow Graph (Control Flow Diagram)</vt:lpstr>
      <vt:lpstr>Flow Graph Notation Cont’d…</vt:lpstr>
      <vt:lpstr>Figure (B): Flow Graph</vt:lpstr>
      <vt:lpstr>Description of Flow Graph</vt:lpstr>
      <vt:lpstr>Description of Flow Graph</vt:lpstr>
      <vt:lpstr>Example Code Fragment</vt:lpstr>
      <vt:lpstr>Example Control Flow Graph</vt:lpstr>
      <vt:lpstr>Independent Path</vt:lpstr>
      <vt:lpstr>Cont’d…</vt:lpstr>
      <vt:lpstr>PowerPoint Presentation</vt:lpstr>
      <vt:lpstr>PowerPoint Presentation</vt:lpstr>
      <vt:lpstr>PowerPoint Presentation</vt:lpstr>
      <vt:lpstr>Cont’d..</vt:lpstr>
      <vt:lpstr>DD path graph</vt:lpstr>
      <vt:lpstr>Cont’d…</vt:lpstr>
      <vt:lpstr>Steps</vt:lpstr>
      <vt:lpstr>PowerPoint Presentation</vt:lpstr>
      <vt:lpstr>PowerPoint Presentation</vt:lpstr>
      <vt:lpstr>PowerPoint Presentation</vt:lpstr>
      <vt:lpstr>PowerPoint Presentation</vt:lpstr>
      <vt:lpstr>PowerPoint Presentation</vt:lpstr>
      <vt:lpstr>PowerPoint Presentation</vt:lpstr>
      <vt:lpstr>CYCLOMATIC COMPLEXITY</vt:lpstr>
      <vt:lpstr>Cyclomatic Complexity</vt:lpstr>
      <vt:lpstr>Calculating Cyclomatic Complexity (1)</vt:lpstr>
      <vt:lpstr>Calculating Cyclomatic Complexity (2)</vt:lpstr>
      <vt:lpstr>Calculating Cyclomatic Complexity (3)</vt:lpstr>
      <vt:lpstr>Calculating Cyclomatic Complexity (4)</vt:lpstr>
      <vt:lpstr>Calculating Cyclomatic Complexity (5)</vt:lpstr>
      <vt:lpstr>PowerPoint Presentation</vt:lpstr>
      <vt:lpstr>Exercise - 1</vt:lpstr>
      <vt:lpstr>Control Flow Graph</vt:lpstr>
      <vt:lpstr>PowerPoint Presentation</vt:lpstr>
      <vt:lpstr>DD Path Graph</vt:lpstr>
      <vt:lpstr>Independent Paths</vt:lpstr>
      <vt:lpstr>Check the feasibility of the path</vt:lpstr>
      <vt:lpstr>Independent Paths</vt:lpstr>
      <vt:lpstr>PowerPoint Presentation</vt:lpstr>
      <vt:lpstr>Finding Independent Path</vt:lpstr>
      <vt:lpstr>Cont’d..</vt:lpstr>
      <vt:lpstr>PowerPoint Presentation</vt:lpstr>
      <vt:lpstr>PowerPoint Presentation</vt:lpstr>
      <vt:lpstr>Exercise - 2</vt:lpstr>
      <vt:lpstr>PowerPoint Presentation</vt:lpstr>
      <vt:lpstr>Exercise - 2</vt:lpstr>
      <vt:lpstr>PowerPoint Presentation</vt:lpstr>
      <vt:lpstr>PowerPoint Presentation</vt:lpstr>
      <vt:lpstr>PowerPoint Presentation</vt:lpstr>
      <vt:lpstr>PowerPoint Presentation</vt:lpstr>
      <vt:lpstr>The cyclomatic complexity is 7. Hence, there are seven independent paths</vt:lpstr>
      <vt:lpstr>Calculating cyclomatic complexity - Excercise</vt:lpstr>
      <vt:lpstr>Calculating cyclomatic complexity – Exercise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chetna.gupta</dc:creator>
  <cp:lastModifiedBy>Krishna Brahmbhatt</cp:lastModifiedBy>
  <cp:revision>6</cp:revision>
  <dcterms:created xsi:type="dcterms:W3CDTF">2024-10-20T15:26:50Z</dcterms:created>
  <dcterms:modified xsi:type="dcterms:W3CDTF">2024-11-05T04:38:42Z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2011-09-28T00:00:00Z</vt:filetime>
  </property>
  <property fmtid="{D5CDD505-2E9C-101B-9397-08002B2CF9AE}" pid="3" name="Creator">
    <vt:lpwstr>Microsoft® Office PowerPoint® 2007</vt:lpwstr>
  </property>
  <property fmtid="{D5CDD505-2E9C-101B-9397-08002B2CF9AE}" pid="4" name="LastSaved">
    <vt:filetime>2024-10-20T00:00:00Z</vt:filetime>
  </property>
  <property fmtid="{D5CDD505-2E9C-101B-9397-08002B2CF9AE}" pid="5" name="ContentTypeId">
    <vt:lpwstr>0x010100DA208B8649977D4586CCCFF7E70870B1</vt:lpwstr>
  </property>
</Properties>
</file>